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102" y="3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E2E3E2"/>
                </a:solidFill>
                <a:latin typeface="Source Sans Pro Light"/>
                <a:cs typeface="Source Sans Pr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E2E3E2"/>
                </a:solidFill>
                <a:latin typeface="Source Sans Pro Light"/>
                <a:cs typeface="Source Sans Pr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74600" y="687161"/>
            <a:ext cx="505714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Darkmode DarkmodeOn XBold"/>
                <a:cs typeface="Darkmode DarkmodeOn X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7300" y="1749744"/>
            <a:ext cx="9159875" cy="3455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E2E3E2"/>
                </a:solidFill>
                <a:latin typeface="Source Sans Pro Light"/>
                <a:cs typeface="Source Sans Pr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hyperlink" Target="http://www.archeon-medical.com/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111619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106299" y="12"/>
            <a:ext cx="5586095" cy="7560309"/>
            <a:chOff x="5106299" y="12"/>
            <a:chExt cx="5586095" cy="756030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06299" y="12"/>
              <a:ext cx="5585690" cy="755999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9184678" y="457212"/>
              <a:ext cx="401955" cy="561340"/>
            </a:xfrm>
            <a:custGeom>
              <a:avLst/>
              <a:gdLst/>
              <a:ahLst/>
              <a:cxnLst/>
              <a:rect l="l" t="t" r="r" b="b"/>
              <a:pathLst>
                <a:path w="401954" h="561340">
                  <a:moveTo>
                    <a:pt x="401624" y="219633"/>
                  </a:moveTo>
                  <a:lnTo>
                    <a:pt x="363435" y="221284"/>
                  </a:lnTo>
                  <a:lnTo>
                    <a:pt x="323926" y="228727"/>
                  </a:lnTo>
                  <a:lnTo>
                    <a:pt x="277723" y="246494"/>
                  </a:lnTo>
                  <a:lnTo>
                    <a:pt x="262280" y="254254"/>
                  </a:lnTo>
                  <a:lnTo>
                    <a:pt x="262280" y="354114"/>
                  </a:lnTo>
                  <a:lnTo>
                    <a:pt x="242811" y="372097"/>
                  </a:lnTo>
                  <a:lnTo>
                    <a:pt x="242811" y="264909"/>
                  </a:lnTo>
                  <a:lnTo>
                    <a:pt x="170688" y="307797"/>
                  </a:lnTo>
                  <a:lnTo>
                    <a:pt x="160464" y="313613"/>
                  </a:lnTo>
                  <a:lnTo>
                    <a:pt x="160515" y="444804"/>
                  </a:lnTo>
                  <a:lnTo>
                    <a:pt x="141351" y="462788"/>
                  </a:lnTo>
                  <a:lnTo>
                    <a:pt x="141351" y="323900"/>
                  </a:lnTo>
                  <a:lnTo>
                    <a:pt x="126555" y="331139"/>
                  </a:lnTo>
                  <a:lnTo>
                    <a:pt x="81775" y="347726"/>
                  </a:lnTo>
                  <a:lnTo>
                    <a:pt x="41808" y="354749"/>
                  </a:lnTo>
                  <a:lnTo>
                    <a:pt x="15748" y="355968"/>
                  </a:lnTo>
                  <a:lnTo>
                    <a:pt x="0" y="355714"/>
                  </a:lnTo>
                  <a:lnTo>
                    <a:pt x="0" y="560882"/>
                  </a:lnTo>
                  <a:lnTo>
                    <a:pt x="401624" y="491629"/>
                  </a:lnTo>
                  <a:lnTo>
                    <a:pt x="401624" y="219633"/>
                  </a:lnTo>
                  <a:close/>
                </a:path>
                <a:path w="401954" h="561340">
                  <a:moveTo>
                    <a:pt x="401624" y="0"/>
                  </a:moveTo>
                  <a:lnTo>
                    <a:pt x="0" y="69240"/>
                  </a:lnTo>
                  <a:lnTo>
                    <a:pt x="0" y="339255"/>
                  </a:lnTo>
                  <a:lnTo>
                    <a:pt x="16065" y="339344"/>
                  </a:lnTo>
                  <a:lnTo>
                    <a:pt x="36309" y="338353"/>
                  </a:lnTo>
                  <a:lnTo>
                    <a:pt x="77698" y="332193"/>
                  </a:lnTo>
                  <a:lnTo>
                    <a:pt x="125437" y="313880"/>
                  </a:lnTo>
                  <a:lnTo>
                    <a:pt x="141351" y="199072"/>
                  </a:lnTo>
                  <a:lnTo>
                    <a:pt x="160413" y="183997"/>
                  </a:lnTo>
                  <a:lnTo>
                    <a:pt x="160451" y="295160"/>
                  </a:lnTo>
                  <a:lnTo>
                    <a:pt x="232168" y="252476"/>
                  </a:lnTo>
                  <a:lnTo>
                    <a:pt x="242798" y="246430"/>
                  </a:lnTo>
                  <a:lnTo>
                    <a:pt x="242798" y="108851"/>
                  </a:lnTo>
                  <a:lnTo>
                    <a:pt x="262280" y="90843"/>
                  </a:lnTo>
                  <a:lnTo>
                    <a:pt x="262280" y="236042"/>
                  </a:lnTo>
                  <a:lnTo>
                    <a:pt x="276580" y="229120"/>
                  </a:lnTo>
                  <a:lnTo>
                    <a:pt x="319849" y="213194"/>
                  </a:lnTo>
                  <a:lnTo>
                    <a:pt x="360299" y="205574"/>
                  </a:lnTo>
                  <a:lnTo>
                    <a:pt x="401624" y="203479"/>
                  </a:lnTo>
                  <a:lnTo>
                    <a:pt x="4016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65366" y="641332"/>
              <a:ext cx="167386" cy="19259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638284" y="641070"/>
              <a:ext cx="129539" cy="193040"/>
            </a:xfrm>
            <a:custGeom>
              <a:avLst/>
              <a:gdLst/>
              <a:ahLst/>
              <a:cxnLst/>
              <a:rect l="l" t="t" r="r" b="b"/>
              <a:pathLst>
                <a:path w="129540" h="193040">
                  <a:moveTo>
                    <a:pt x="129159" y="0"/>
                  </a:moveTo>
                  <a:lnTo>
                    <a:pt x="0" y="0"/>
                  </a:lnTo>
                  <a:lnTo>
                    <a:pt x="0" y="16510"/>
                  </a:lnTo>
                  <a:lnTo>
                    <a:pt x="0" y="86360"/>
                  </a:lnTo>
                  <a:lnTo>
                    <a:pt x="0" y="102870"/>
                  </a:lnTo>
                  <a:lnTo>
                    <a:pt x="0" y="176530"/>
                  </a:lnTo>
                  <a:lnTo>
                    <a:pt x="0" y="193040"/>
                  </a:lnTo>
                  <a:lnTo>
                    <a:pt x="129159" y="193040"/>
                  </a:lnTo>
                  <a:lnTo>
                    <a:pt x="129159" y="176530"/>
                  </a:lnTo>
                  <a:lnTo>
                    <a:pt x="19050" y="176530"/>
                  </a:lnTo>
                  <a:lnTo>
                    <a:pt x="19050" y="102870"/>
                  </a:lnTo>
                  <a:lnTo>
                    <a:pt x="115303" y="102870"/>
                  </a:lnTo>
                  <a:lnTo>
                    <a:pt x="115303" y="86360"/>
                  </a:lnTo>
                  <a:lnTo>
                    <a:pt x="19050" y="86360"/>
                  </a:lnTo>
                  <a:lnTo>
                    <a:pt x="19050" y="16510"/>
                  </a:lnTo>
                  <a:lnTo>
                    <a:pt x="129159" y="16510"/>
                  </a:lnTo>
                  <a:lnTo>
                    <a:pt x="1291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819376" y="641217"/>
              <a:ext cx="197827" cy="19267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69142" y="641064"/>
              <a:ext cx="158775" cy="19302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819373" y="894854"/>
              <a:ext cx="415925" cy="52705"/>
            </a:xfrm>
            <a:custGeom>
              <a:avLst/>
              <a:gdLst/>
              <a:ahLst/>
              <a:cxnLst/>
              <a:rect l="l" t="t" r="r" b="b"/>
              <a:pathLst>
                <a:path w="415925" h="52705">
                  <a:moveTo>
                    <a:pt x="57543" y="368"/>
                  </a:moveTo>
                  <a:lnTo>
                    <a:pt x="50647" y="368"/>
                  </a:lnTo>
                  <a:lnTo>
                    <a:pt x="28892" y="39179"/>
                  </a:lnTo>
                  <a:lnTo>
                    <a:pt x="6896" y="368"/>
                  </a:lnTo>
                  <a:lnTo>
                    <a:pt x="0" y="368"/>
                  </a:lnTo>
                  <a:lnTo>
                    <a:pt x="0" y="52120"/>
                  </a:lnTo>
                  <a:lnTo>
                    <a:pt x="5219" y="52120"/>
                  </a:lnTo>
                  <a:lnTo>
                    <a:pt x="5219" y="7467"/>
                  </a:lnTo>
                  <a:lnTo>
                    <a:pt x="27292" y="46570"/>
                  </a:lnTo>
                  <a:lnTo>
                    <a:pt x="30340" y="46570"/>
                  </a:lnTo>
                  <a:lnTo>
                    <a:pt x="52324" y="7467"/>
                  </a:lnTo>
                  <a:lnTo>
                    <a:pt x="52412" y="52120"/>
                  </a:lnTo>
                  <a:lnTo>
                    <a:pt x="57543" y="52120"/>
                  </a:lnTo>
                  <a:lnTo>
                    <a:pt x="57543" y="368"/>
                  </a:lnTo>
                  <a:close/>
                </a:path>
                <a:path w="415925" h="52705">
                  <a:moveTo>
                    <a:pt x="123444" y="47536"/>
                  </a:moveTo>
                  <a:lnTo>
                    <a:pt x="90373" y="47536"/>
                  </a:lnTo>
                  <a:lnTo>
                    <a:pt x="90373" y="28092"/>
                  </a:lnTo>
                  <a:lnTo>
                    <a:pt x="119024" y="28092"/>
                  </a:lnTo>
                  <a:lnTo>
                    <a:pt x="119024" y="23507"/>
                  </a:lnTo>
                  <a:lnTo>
                    <a:pt x="90373" y="23507"/>
                  </a:lnTo>
                  <a:lnTo>
                    <a:pt x="90373" y="5029"/>
                  </a:lnTo>
                  <a:lnTo>
                    <a:pt x="122389" y="5029"/>
                  </a:lnTo>
                  <a:lnTo>
                    <a:pt x="122389" y="444"/>
                  </a:lnTo>
                  <a:lnTo>
                    <a:pt x="84836" y="444"/>
                  </a:lnTo>
                  <a:lnTo>
                    <a:pt x="84836" y="52120"/>
                  </a:lnTo>
                  <a:lnTo>
                    <a:pt x="123444" y="52120"/>
                  </a:lnTo>
                  <a:lnTo>
                    <a:pt x="123444" y="47536"/>
                  </a:lnTo>
                  <a:close/>
                </a:path>
                <a:path w="415925" h="52705">
                  <a:moveTo>
                    <a:pt x="198081" y="21526"/>
                  </a:moveTo>
                  <a:lnTo>
                    <a:pt x="196811" y="17157"/>
                  </a:lnTo>
                  <a:lnTo>
                    <a:pt x="192468" y="10375"/>
                  </a:lnTo>
                  <a:lnTo>
                    <a:pt x="192468" y="22364"/>
                  </a:lnTo>
                  <a:lnTo>
                    <a:pt x="192468" y="30251"/>
                  </a:lnTo>
                  <a:lnTo>
                    <a:pt x="173570" y="47523"/>
                  </a:lnTo>
                  <a:lnTo>
                    <a:pt x="152171" y="47523"/>
                  </a:lnTo>
                  <a:lnTo>
                    <a:pt x="152171" y="5016"/>
                  </a:lnTo>
                  <a:lnTo>
                    <a:pt x="173393" y="5016"/>
                  </a:lnTo>
                  <a:lnTo>
                    <a:pt x="192468" y="22364"/>
                  </a:lnTo>
                  <a:lnTo>
                    <a:pt x="192468" y="10375"/>
                  </a:lnTo>
                  <a:lnTo>
                    <a:pt x="191731" y="9220"/>
                  </a:lnTo>
                  <a:lnTo>
                    <a:pt x="188252" y="6108"/>
                  </a:lnTo>
                  <a:lnTo>
                    <a:pt x="186118" y="5016"/>
                  </a:lnTo>
                  <a:lnTo>
                    <a:pt x="179425" y="1574"/>
                  </a:lnTo>
                  <a:lnTo>
                    <a:pt x="174536" y="431"/>
                  </a:lnTo>
                  <a:lnTo>
                    <a:pt x="146634" y="431"/>
                  </a:lnTo>
                  <a:lnTo>
                    <a:pt x="146634" y="52108"/>
                  </a:lnTo>
                  <a:lnTo>
                    <a:pt x="174434" y="52108"/>
                  </a:lnTo>
                  <a:lnTo>
                    <a:pt x="179362" y="50977"/>
                  </a:lnTo>
                  <a:lnTo>
                    <a:pt x="186118" y="47523"/>
                  </a:lnTo>
                  <a:lnTo>
                    <a:pt x="188239" y="46443"/>
                  </a:lnTo>
                  <a:lnTo>
                    <a:pt x="191731" y="43345"/>
                  </a:lnTo>
                  <a:lnTo>
                    <a:pt x="196811" y="35458"/>
                  </a:lnTo>
                  <a:lnTo>
                    <a:pt x="198081" y="31089"/>
                  </a:lnTo>
                  <a:lnTo>
                    <a:pt x="198081" y="21526"/>
                  </a:lnTo>
                  <a:close/>
                </a:path>
                <a:path w="415925" h="52705">
                  <a:moveTo>
                    <a:pt x="225450" y="431"/>
                  </a:moveTo>
                  <a:lnTo>
                    <a:pt x="219913" y="431"/>
                  </a:lnTo>
                  <a:lnTo>
                    <a:pt x="219913" y="52108"/>
                  </a:lnTo>
                  <a:lnTo>
                    <a:pt x="225450" y="52108"/>
                  </a:lnTo>
                  <a:lnTo>
                    <a:pt x="225450" y="431"/>
                  </a:lnTo>
                  <a:close/>
                </a:path>
                <a:path w="415925" h="52705">
                  <a:moveTo>
                    <a:pt x="296875" y="44869"/>
                  </a:moveTo>
                  <a:lnTo>
                    <a:pt x="293509" y="41541"/>
                  </a:lnTo>
                  <a:lnTo>
                    <a:pt x="291211" y="43522"/>
                  </a:lnTo>
                  <a:lnTo>
                    <a:pt x="288582" y="45059"/>
                  </a:lnTo>
                  <a:lnTo>
                    <a:pt x="282702" y="47269"/>
                  </a:lnTo>
                  <a:lnTo>
                    <a:pt x="279679" y="47828"/>
                  </a:lnTo>
                  <a:lnTo>
                    <a:pt x="272237" y="47828"/>
                  </a:lnTo>
                  <a:lnTo>
                    <a:pt x="252895" y="30111"/>
                  </a:lnTo>
                  <a:lnTo>
                    <a:pt x="252895" y="22225"/>
                  </a:lnTo>
                  <a:lnTo>
                    <a:pt x="272237" y="4508"/>
                  </a:lnTo>
                  <a:lnTo>
                    <a:pt x="279730" y="4508"/>
                  </a:lnTo>
                  <a:lnTo>
                    <a:pt x="282778" y="5080"/>
                  </a:lnTo>
                  <a:lnTo>
                    <a:pt x="285724" y="6210"/>
                  </a:lnTo>
                  <a:lnTo>
                    <a:pt x="288671" y="7340"/>
                  </a:lnTo>
                  <a:lnTo>
                    <a:pt x="291261" y="8915"/>
                  </a:lnTo>
                  <a:lnTo>
                    <a:pt x="293509" y="10947"/>
                  </a:lnTo>
                  <a:lnTo>
                    <a:pt x="296799" y="7391"/>
                  </a:lnTo>
                  <a:lnTo>
                    <a:pt x="294119" y="5080"/>
                  </a:lnTo>
                  <a:lnTo>
                    <a:pt x="291020" y="3263"/>
                  </a:lnTo>
                  <a:lnTo>
                    <a:pt x="283959" y="647"/>
                  </a:lnTo>
                  <a:lnTo>
                    <a:pt x="280289" y="0"/>
                  </a:lnTo>
                  <a:lnTo>
                    <a:pt x="271195" y="0"/>
                  </a:lnTo>
                  <a:lnTo>
                    <a:pt x="247281" y="21386"/>
                  </a:lnTo>
                  <a:lnTo>
                    <a:pt x="247281" y="30949"/>
                  </a:lnTo>
                  <a:lnTo>
                    <a:pt x="271043" y="52552"/>
                  </a:lnTo>
                  <a:lnTo>
                    <a:pt x="280073" y="52552"/>
                  </a:lnTo>
                  <a:lnTo>
                    <a:pt x="283743" y="51866"/>
                  </a:lnTo>
                  <a:lnTo>
                    <a:pt x="290918" y="49110"/>
                  </a:lnTo>
                  <a:lnTo>
                    <a:pt x="294093" y="47231"/>
                  </a:lnTo>
                  <a:lnTo>
                    <a:pt x="296875" y="44869"/>
                  </a:lnTo>
                  <a:close/>
                </a:path>
                <a:path w="415925" h="52705">
                  <a:moveTo>
                    <a:pt x="366306" y="52108"/>
                  </a:moveTo>
                  <a:lnTo>
                    <a:pt x="359575" y="38366"/>
                  </a:lnTo>
                  <a:lnTo>
                    <a:pt x="357327" y="33782"/>
                  </a:lnTo>
                  <a:lnTo>
                    <a:pt x="351459" y="21793"/>
                  </a:lnTo>
                  <a:lnTo>
                    <a:pt x="351459" y="33782"/>
                  </a:lnTo>
                  <a:lnTo>
                    <a:pt x="324650" y="33782"/>
                  </a:lnTo>
                  <a:lnTo>
                    <a:pt x="337972" y="5842"/>
                  </a:lnTo>
                  <a:lnTo>
                    <a:pt x="351459" y="33782"/>
                  </a:lnTo>
                  <a:lnTo>
                    <a:pt x="351459" y="21793"/>
                  </a:lnTo>
                  <a:lnTo>
                    <a:pt x="343662" y="5842"/>
                  </a:lnTo>
                  <a:lnTo>
                    <a:pt x="341020" y="444"/>
                  </a:lnTo>
                  <a:lnTo>
                    <a:pt x="335241" y="444"/>
                  </a:lnTo>
                  <a:lnTo>
                    <a:pt x="309968" y="52108"/>
                  </a:lnTo>
                  <a:lnTo>
                    <a:pt x="315899" y="52108"/>
                  </a:lnTo>
                  <a:lnTo>
                    <a:pt x="322478" y="38366"/>
                  </a:lnTo>
                  <a:lnTo>
                    <a:pt x="353618" y="38366"/>
                  </a:lnTo>
                  <a:lnTo>
                    <a:pt x="360286" y="52108"/>
                  </a:lnTo>
                  <a:lnTo>
                    <a:pt x="366306" y="52108"/>
                  </a:lnTo>
                  <a:close/>
                </a:path>
                <a:path w="415925" h="52705">
                  <a:moveTo>
                    <a:pt x="415417" y="47536"/>
                  </a:moveTo>
                  <a:lnTo>
                    <a:pt x="390702" y="47536"/>
                  </a:lnTo>
                  <a:lnTo>
                    <a:pt x="390702" y="444"/>
                  </a:lnTo>
                  <a:lnTo>
                    <a:pt x="385165" y="444"/>
                  </a:lnTo>
                  <a:lnTo>
                    <a:pt x="385165" y="52120"/>
                  </a:lnTo>
                  <a:lnTo>
                    <a:pt x="415417" y="52120"/>
                  </a:lnTo>
                  <a:lnTo>
                    <a:pt x="415417" y="475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36062" y="641193"/>
              <a:ext cx="193725" cy="1929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81496" y="641196"/>
              <a:ext cx="131940" cy="192836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092100" y="2156132"/>
            <a:ext cx="5464810" cy="175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600"/>
              </a:lnSpc>
              <a:spcBef>
                <a:spcPts val="100"/>
              </a:spcBef>
            </a:pPr>
            <a:r>
              <a:rPr sz="4000" spc="-10" dirty="0"/>
              <a:t>ARCHEON</a:t>
            </a:r>
            <a:endParaRPr sz="4000"/>
          </a:p>
          <a:p>
            <a:pPr marL="12700" marR="5080">
              <a:lnSpc>
                <a:spcPts val="4400"/>
              </a:lnSpc>
              <a:spcBef>
                <a:spcPts val="280"/>
              </a:spcBef>
            </a:pPr>
            <a:r>
              <a:rPr sz="4000" dirty="0"/>
              <a:t>The</a:t>
            </a:r>
            <a:r>
              <a:rPr sz="4000" spc="-160" dirty="0"/>
              <a:t> </a:t>
            </a:r>
            <a:r>
              <a:rPr sz="4000" spc="-40" dirty="0"/>
              <a:t>High-</a:t>
            </a:r>
            <a:r>
              <a:rPr sz="4000" spc="-65" dirty="0"/>
              <a:t>Performance </a:t>
            </a:r>
            <a:r>
              <a:rPr sz="4000" spc="-10" dirty="0"/>
              <a:t>Ventilation</a:t>
            </a:r>
            <a:r>
              <a:rPr sz="4000" spc="-10" dirty="0">
                <a:solidFill>
                  <a:srgbClr val="CC2028"/>
                </a:solidFill>
              </a:rPr>
              <a:t>.</a:t>
            </a:r>
            <a:endParaRPr sz="4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7300" y="687161"/>
            <a:ext cx="4044315" cy="1983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435735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231F20"/>
                </a:solidFill>
                <a:latin typeface="Darkmode DarkmodeOn XBold"/>
                <a:cs typeface="Darkmode DarkmodeOn XBold"/>
              </a:rPr>
              <a:t>A</a:t>
            </a:r>
            <a:r>
              <a:rPr sz="2400" b="1" spc="90" dirty="0">
                <a:solidFill>
                  <a:srgbClr val="231F20"/>
                </a:solidFill>
                <a:latin typeface="Darkmode DarkmodeOn XBold"/>
                <a:cs typeface="Darkmode DarkmodeOn XBold"/>
              </a:rPr>
              <a:t> </a:t>
            </a:r>
            <a:r>
              <a:rPr sz="2400" b="1" dirty="0">
                <a:solidFill>
                  <a:srgbClr val="231F20"/>
                </a:solidFill>
                <a:latin typeface="Darkmode DarkmodeOn XBold"/>
                <a:cs typeface="Darkmode DarkmodeOn XBold"/>
              </a:rPr>
              <a:t>game-</a:t>
            </a:r>
            <a:r>
              <a:rPr sz="2400" b="1" spc="-10" dirty="0">
                <a:solidFill>
                  <a:srgbClr val="231F20"/>
                </a:solidFill>
                <a:latin typeface="Darkmode DarkmodeOn XBold"/>
                <a:cs typeface="Darkmode DarkmodeOn XBold"/>
              </a:rPr>
              <a:t>changing technology</a:t>
            </a:r>
            <a:r>
              <a:rPr sz="2400" b="1" spc="-10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.</a:t>
            </a:r>
            <a:endParaRPr sz="2400">
              <a:latin typeface="Darkmode DarkmodeOn XBold"/>
              <a:cs typeface="Darkmode DarkmodeOn XBold"/>
            </a:endParaRPr>
          </a:p>
          <a:p>
            <a:pPr marL="12700" marR="67945">
              <a:lnSpc>
                <a:spcPct val="113700"/>
              </a:lnSpc>
              <a:spcBef>
                <a:spcPts val="65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devices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adapt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any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bag,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mask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tracheal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tube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measure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give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REAL</a:t>
            </a:r>
            <a:r>
              <a:rPr sz="1100" b="1" spc="6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TIME</a:t>
            </a:r>
            <a:r>
              <a:rPr sz="1100" b="1" spc="55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FEEDBACK</a:t>
            </a:r>
            <a:r>
              <a:rPr sz="1100" b="1" spc="6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insufflated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volume,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tidal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volume,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well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rate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gas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leakage.</a:t>
            </a:r>
            <a:endParaRPr sz="1100">
              <a:latin typeface="Source Sans Pro Light"/>
              <a:cs typeface="Source Sans Pro Light"/>
            </a:endParaRPr>
          </a:p>
          <a:p>
            <a:pPr marL="12700" marR="5080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Both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devices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have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same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features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except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that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X®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enables</a:t>
            </a:r>
            <a:r>
              <a:rPr sz="1100" b="0" spc="50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data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download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via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Bluetooth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record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parameters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«Blind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Mode».</a:t>
            </a:r>
            <a:endParaRPr sz="1100">
              <a:latin typeface="Source Sans Pro Light"/>
              <a:cs typeface="Source Sans Pro Ligh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632000" y="12"/>
            <a:ext cx="9060180" cy="7560309"/>
            <a:chOff x="1632000" y="12"/>
            <a:chExt cx="9060180" cy="756030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2000" y="12"/>
              <a:ext cx="9060002" cy="755999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725119" y="3401999"/>
              <a:ext cx="1428115" cy="476250"/>
            </a:xfrm>
            <a:custGeom>
              <a:avLst/>
              <a:gdLst/>
              <a:ahLst/>
              <a:cxnLst/>
              <a:rect l="l" t="t" r="r" b="b"/>
              <a:pathLst>
                <a:path w="1428115" h="476250">
                  <a:moveTo>
                    <a:pt x="0" y="475945"/>
                  </a:moveTo>
                  <a:lnTo>
                    <a:pt x="1427784" y="475945"/>
                  </a:lnTo>
                  <a:lnTo>
                    <a:pt x="1427784" y="0"/>
                  </a:lnTo>
                  <a:lnTo>
                    <a:pt x="0" y="0"/>
                  </a:lnTo>
                  <a:lnTo>
                    <a:pt x="0" y="475945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25119" y="3877944"/>
              <a:ext cx="1428115" cy="1428115"/>
            </a:xfrm>
            <a:custGeom>
              <a:avLst/>
              <a:gdLst/>
              <a:ahLst/>
              <a:cxnLst/>
              <a:rect l="l" t="t" r="r" b="b"/>
              <a:pathLst>
                <a:path w="1428115" h="1428114">
                  <a:moveTo>
                    <a:pt x="1427784" y="0"/>
                  </a:moveTo>
                  <a:lnTo>
                    <a:pt x="0" y="0"/>
                  </a:lnTo>
                  <a:lnTo>
                    <a:pt x="0" y="1427772"/>
                  </a:lnTo>
                  <a:lnTo>
                    <a:pt x="1427784" y="1427772"/>
                  </a:lnTo>
                  <a:lnTo>
                    <a:pt x="1427784" y="0"/>
                  </a:lnTo>
                  <a:close/>
                </a:path>
              </a:pathLst>
            </a:custGeom>
            <a:solidFill>
              <a:srgbClr val="F4F2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757648" y="3910467"/>
              <a:ext cx="429259" cy="440690"/>
            </a:xfrm>
            <a:custGeom>
              <a:avLst/>
              <a:gdLst/>
              <a:ahLst/>
              <a:cxnLst/>
              <a:rect l="l" t="t" r="r" b="b"/>
              <a:pathLst>
                <a:path w="429259" h="440689">
                  <a:moveTo>
                    <a:pt x="0" y="0"/>
                  </a:moveTo>
                  <a:lnTo>
                    <a:pt x="428701" y="0"/>
                  </a:lnTo>
                  <a:lnTo>
                    <a:pt x="428701" y="440601"/>
                  </a:lnTo>
                  <a:lnTo>
                    <a:pt x="0" y="440601"/>
                  </a:lnTo>
                  <a:lnTo>
                    <a:pt x="0" y="0"/>
                  </a:lnTo>
                  <a:close/>
                </a:path>
              </a:pathLst>
            </a:custGeom>
            <a:ln w="557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221699" y="3911276"/>
              <a:ext cx="434975" cy="440690"/>
            </a:xfrm>
            <a:custGeom>
              <a:avLst/>
              <a:gdLst/>
              <a:ahLst/>
              <a:cxnLst/>
              <a:rect l="l" t="t" r="r" b="b"/>
              <a:pathLst>
                <a:path w="434975" h="440689">
                  <a:moveTo>
                    <a:pt x="0" y="0"/>
                  </a:moveTo>
                  <a:lnTo>
                    <a:pt x="434606" y="0"/>
                  </a:lnTo>
                  <a:lnTo>
                    <a:pt x="434606" y="440563"/>
                  </a:lnTo>
                  <a:lnTo>
                    <a:pt x="0" y="440563"/>
                  </a:lnTo>
                  <a:lnTo>
                    <a:pt x="0" y="0"/>
                  </a:lnTo>
                  <a:close/>
                </a:path>
              </a:pathLst>
            </a:custGeom>
            <a:ln w="5613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691653" y="3910467"/>
              <a:ext cx="429259" cy="440690"/>
            </a:xfrm>
            <a:custGeom>
              <a:avLst/>
              <a:gdLst/>
              <a:ahLst/>
              <a:cxnLst/>
              <a:rect l="l" t="t" r="r" b="b"/>
              <a:pathLst>
                <a:path w="429259" h="440689">
                  <a:moveTo>
                    <a:pt x="0" y="0"/>
                  </a:moveTo>
                  <a:lnTo>
                    <a:pt x="428701" y="0"/>
                  </a:lnTo>
                  <a:lnTo>
                    <a:pt x="428701" y="440601"/>
                  </a:lnTo>
                  <a:lnTo>
                    <a:pt x="0" y="440601"/>
                  </a:lnTo>
                  <a:lnTo>
                    <a:pt x="0" y="0"/>
                  </a:lnTo>
                  <a:close/>
                </a:path>
              </a:pathLst>
            </a:custGeom>
            <a:ln w="557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757835" y="4832756"/>
              <a:ext cx="1362710" cy="440690"/>
            </a:xfrm>
            <a:custGeom>
              <a:avLst/>
              <a:gdLst/>
              <a:ahLst/>
              <a:cxnLst/>
              <a:rect l="l" t="t" r="r" b="b"/>
              <a:pathLst>
                <a:path w="1362709" h="440689">
                  <a:moveTo>
                    <a:pt x="1362341" y="0"/>
                  </a:moveTo>
                  <a:lnTo>
                    <a:pt x="0" y="0"/>
                  </a:lnTo>
                  <a:lnTo>
                    <a:pt x="0" y="440232"/>
                  </a:lnTo>
                  <a:lnTo>
                    <a:pt x="1362341" y="440232"/>
                  </a:lnTo>
                  <a:lnTo>
                    <a:pt x="136234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757832" y="4832757"/>
              <a:ext cx="1362710" cy="440690"/>
            </a:xfrm>
            <a:custGeom>
              <a:avLst/>
              <a:gdLst/>
              <a:ahLst/>
              <a:cxnLst/>
              <a:rect l="l" t="t" r="r" b="b"/>
              <a:pathLst>
                <a:path w="1362709" h="440689">
                  <a:moveTo>
                    <a:pt x="0" y="0"/>
                  </a:moveTo>
                  <a:lnTo>
                    <a:pt x="1362341" y="0"/>
                  </a:lnTo>
                  <a:lnTo>
                    <a:pt x="1362341" y="440232"/>
                  </a:lnTo>
                  <a:lnTo>
                    <a:pt x="0" y="440232"/>
                  </a:lnTo>
                  <a:lnTo>
                    <a:pt x="0" y="0"/>
                  </a:lnTo>
                  <a:close/>
                </a:path>
              </a:pathLst>
            </a:custGeom>
            <a:ln w="5943">
              <a:solidFill>
                <a:srgbClr val="999D9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14349" y="3550615"/>
              <a:ext cx="178473" cy="17907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95400" y="3544784"/>
              <a:ext cx="244147" cy="19036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926819" y="3550729"/>
              <a:ext cx="89535" cy="178435"/>
            </a:xfrm>
            <a:custGeom>
              <a:avLst/>
              <a:gdLst/>
              <a:ahLst/>
              <a:cxnLst/>
              <a:rect l="l" t="t" r="r" b="b"/>
              <a:pathLst>
                <a:path w="89534" h="178435">
                  <a:moveTo>
                    <a:pt x="65443" y="0"/>
                  </a:moveTo>
                  <a:lnTo>
                    <a:pt x="23799" y="0"/>
                  </a:lnTo>
                  <a:lnTo>
                    <a:pt x="23799" y="17856"/>
                  </a:lnTo>
                  <a:lnTo>
                    <a:pt x="65443" y="17856"/>
                  </a:lnTo>
                  <a:lnTo>
                    <a:pt x="65443" y="0"/>
                  </a:lnTo>
                  <a:close/>
                </a:path>
                <a:path w="89534" h="178435">
                  <a:moveTo>
                    <a:pt x="89242" y="17919"/>
                  </a:moveTo>
                  <a:lnTo>
                    <a:pt x="0" y="17919"/>
                  </a:lnTo>
                  <a:lnTo>
                    <a:pt x="0" y="35699"/>
                  </a:lnTo>
                  <a:lnTo>
                    <a:pt x="0" y="95389"/>
                  </a:lnTo>
                  <a:lnTo>
                    <a:pt x="0" y="177939"/>
                  </a:lnTo>
                  <a:lnTo>
                    <a:pt x="89242" y="177939"/>
                  </a:lnTo>
                  <a:lnTo>
                    <a:pt x="89242" y="95389"/>
                  </a:lnTo>
                  <a:lnTo>
                    <a:pt x="17843" y="95389"/>
                  </a:lnTo>
                  <a:lnTo>
                    <a:pt x="17843" y="35699"/>
                  </a:lnTo>
                  <a:lnTo>
                    <a:pt x="71386" y="35699"/>
                  </a:lnTo>
                  <a:lnTo>
                    <a:pt x="71386" y="95186"/>
                  </a:lnTo>
                  <a:lnTo>
                    <a:pt x="89242" y="95186"/>
                  </a:lnTo>
                  <a:lnTo>
                    <a:pt x="89242" y="35699"/>
                  </a:lnTo>
                  <a:lnTo>
                    <a:pt x="89242" y="17919"/>
                  </a:lnTo>
                  <a:close/>
                </a:path>
              </a:pathLst>
            </a:custGeom>
            <a:solidFill>
              <a:srgbClr val="32B4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71300" y="3538578"/>
              <a:ext cx="178460" cy="20278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784606" y="4413351"/>
              <a:ext cx="559435" cy="357505"/>
            </a:xfrm>
            <a:custGeom>
              <a:avLst/>
              <a:gdLst/>
              <a:ahLst/>
              <a:cxnLst/>
              <a:rect l="l" t="t" r="r" b="b"/>
              <a:pathLst>
                <a:path w="559434" h="357504">
                  <a:moveTo>
                    <a:pt x="29743" y="0"/>
                  </a:moveTo>
                  <a:lnTo>
                    <a:pt x="0" y="0"/>
                  </a:lnTo>
                  <a:lnTo>
                    <a:pt x="0" y="356946"/>
                  </a:lnTo>
                  <a:lnTo>
                    <a:pt x="29743" y="356946"/>
                  </a:lnTo>
                  <a:lnTo>
                    <a:pt x="29743" y="0"/>
                  </a:lnTo>
                  <a:close/>
                </a:path>
                <a:path w="559434" h="357504">
                  <a:moveTo>
                    <a:pt x="130886" y="0"/>
                  </a:moveTo>
                  <a:lnTo>
                    <a:pt x="95186" y="0"/>
                  </a:lnTo>
                  <a:lnTo>
                    <a:pt x="95186" y="356946"/>
                  </a:lnTo>
                  <a:lnTo>
                    <a:pt x="130886" y="356946"/>
                  </a:lnTo>
                  <a:lnTo>
                    <a:pt x="130886" y="0"/>
                  </a:lnTo>
                  <a:close/>
                </a:path>
                <a:path w="559434" h="357504">
                  <a:moveTo>
                    <a:pt x="237959" y="0"/>
                  </a:moveTo>
                  <a:lnTo>
                    <a:pt x="196316" y="0"/>
                  </a:lnTo>
                  <a:lnTo>
                    <a:pt x="196316" y="356946"/>
                  </a:lnTo>
                  <a:lnTo>
                    <a:pt x="237959" y="356946"/>
                  </a:lnTo>
                  <a:lnTo>
                    <a:pt x="237959" y="0"/>
                  </a:lnTo>
                  <a:close/>
                </a:path>
                <a:path w="559434" h="357504">
                  <a:moveTo>
                    <a:pt x="345033" y="0"/>
                  </a:moveTo>
                  <a:lnTo>
                    <a:pt x="297446" y="0"/>
                  </a:lnTo>
                  <a:lnTo>
                    <a:pt x="297446" y="356946"/>
                  </a:lnTo>
                  <a:lnTo>
                    <a:pt x="345033" y="356946"/>
                  </a:lnTo>
                  <a:lnTo>
                    <a:pt x="345033" y="0"/>
                  </a:lnTo>
                  <a:close/>
                </a:path>
                <a:path w="559434" h="357504">
                  <a:moveTo>
                    <a:pt x="452132" y="0"/>
                  </a:moveTo>
                  <a:lnTo>
                    <a:pt x="398589" y="0"/>
                  </a:lnTo>
                  <a:lnTo>
                    <a:pt x="398589" y="356946"/>
                  </a:lnTo>
                  <a:lnTo>
                    <a:pt x="452132" y="356946"/>
                  </a:lnTo>
                  <a:lnTo>
                    <a:pt x="452132" y="0"/>
                  </a:lnTo>
                  <a:close/>
                </a:path>
                <a:path w="559434" h="357504">
                  <a:moveTo>
                    <a:pt x="559193" y="0"/>
                  </a:moveTo>
                  <a:lnTo>
                    <a:pt x="499719" y="0"/>
                  </a:lnTo>
                  <a:lnTo>
                    <a:pt x="499719" y="356946"/>
                  </a:lnTo>
                  <a:lnTo>
                    <a:pt x="559193" y="356946"/>
                  </a:lnTo>
                  <a:lnTo>
                    <a:pt x="559193" y="0"/>
                  </a:lnTo>
                  <a:close/>
                </a:path>
              </a:pathLst>
            </a:custGeom>
            <a:solidFill>
              <a:srgbClr val="F792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385456" y="4413351"/>
              <a:ext cx="172720" cy="357505"/>
            </a:xfrm>
            <a:custGeom>
              <a:avLst/>
              <a:gdLst/>
              <a:ahLst/>
              <a:cxnLst/>
              <a:rect l="l" t="t" r="r" b="b"/>
              <a:pathLst>
                <a:path w="172720" h="357504">
                  <a:moveTo>
                    <a:pt x="65443" y="0"/>
                  </a:moveTo>
                  <a:lnTo>
                    <a:pt x="0" y="0"/>
                  </a:lnTo>
                  <a:lnTo>
                    <a:pt x="0" y="356946"/>
                  </a:lnTo>
                  <a:lnTo>
                    <a:pt x="65443" y="356946"/>
                  </a:lnTo>
                  <a:lnTo>
                    <a:pt x="65443" y="0"/>
                  </a:lnTo>
                  <a:close/>
                </a:path>
                <a:path w="172720" h="357504">
                  <a:moveTo>
                    <a:pt x="172529" y="0"/>
                  </a:moveTo>
                  <a:lnTo>
                    <a:pt x="101142" y="0"/>
                  </a:lnTo>
                  <a:lnTo>
                    <a:pt x="101142" y="356946"/>
                  </a:lnTo>
                  <a:lnTo>
                    <a:pt x="172529" y="356946"/>
                  </a:lnTo>
                  <a:lnTo>
                    <a:pt x="172529" y="0"/>
                  </a:lnTo>
                  <a:close/>
                </a:path>
              </a:pathLst>
            </a:custGeom>
            <a:solidFill>
              <a:srgbClr val="31B3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767709" y="3757776"/>
            <a:ext cx="1297940" cy="10361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30"/>
              </a:lnSpc>
              <a:tabLst>
                <a:tab pos="1136015" algn="l"/>
              </a:tabLst>
            </a:pPr>
            <a:r>
              <a:rPr sz="550" dirty="0">
                <a:solidFill>
                  <a:srgbClr val="0A0910"/>
                </a:solidFill>
                <a:latin typeface="Roboto"/>
                <a:cs typeface="Roboto"/>
              </a:rPr>
              <a:t>Medium</a:t>
            </a:r>
            <a:r>
              <a:rPr sz="550" spc="204" dirty="0">
                <a:solidFill>
                  <a:srgbClr val="0A0910"/>
                </a:solidFill>
                <a:latin typeface="Roboto"/>
                <a:cs typeface="Roboto"/>
              </a:rPr>
              <a:t> </a:t>
            </a:r>
            <a:r>
              <a:rPr sz="550" dirty="0">
                <a:solidFill>
                  <a:srgbClr val="0A0910"/>
                </a:solidFill>
                <a:latin typeface="Roboto"/>
                <a:cs typeface="Roboto"/>
              </a:rPr>
              <a:t>Continuous</a:t>
            </a:r>
            <a:r>
              <a:rPr sz="550" spc="180" dirty="0">
                <a:solidFill>
                  <a:srgbClr val="0A0910"/>
                </a:solidFill>
                <a:latin typeface="Roboto"/>
                <a:cs typeface="Roboto"/>
              </a:rPr>
              <a:t>  </a:t>
            </a:r>
            <a:r>
              <a:rPr sz="550" spc="-10" dirty="0">
                <a:solidFill>
                  <a:srgbClr val="0A0910"/>
                </a:solidFill>
                <a:latin typeface="Roboto"/>
                <a:cs typeface="Roboto"/>
              </a:rPr>
              <a:t>Rotate</a:t>
            </a:r>
            <a:r>
              <a:rPr sz="550" dirty="0">
                <a:solidFill>
                  <a:srgbClr val="0A0910"/>
                </a:solidFill>
                <a:latin typeface="Roboto"/>
                <a:cs typeface="Roboto"/>
              </a:rPr>
              <a:t>	</a:t>
            </a:r>
            <a:r>
              <a:rPr sz="550" spc="-25" dirty="0">
                <a:solidFill>
                  <a:srgbClr val="0A0910"/>
                </a:solidFill>
                <a:latin typeface="Roboto"/>
                <a:cs typeface="Roboto"/>
              </a:rPr>
              <a:t>55%</a:t>
            </a:r>
            <a:endParaRPr sz="55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00" dirty="0">
              <a:latin typeface="Roboto"/>
              <a:cs typeface="Roboto"/>
            </a:endParaRPr>
          </a:p>
          <a:p>
            <a:pPr marL="147320">
              <a:lnSpc>
                <a:spcPct val="100000"/>
              </a:lnSpc>
              <a:tabLst>
                <a:tab pos="607060" algn="l"/>
                <a:tab pos="985519" algn="l"/>
              </a:tabLst>
            </a:pPr>
            <a:r>
              <a:rPr sz="1000" b="1" spc="-25" dirty="0">
                <a:solidFill>
                  <a:srgbClr val="0A0910"/>
                </a:solidFill>
                <a:latin typeface="Roboto"/>
                <a:cs typeface="Roboto"/>
              </a:rPr>
              <a:t>Vi</a:t>
            </a:r>
            <a:r>
              <a:rPr sz="1000" b="1" dirty="0">
                <a:solidFill>
                  <a:srgbClr val="0A0910"/>
                </a:solidFill>
                <a:latin typeface="Roboto"/>
                <a:cs typeface="Roboto"/>
              </a:rPr>
              <a:t>	</a:t>
            </a:r>
            <a:r>
              <a:rPr sz="1000" b="1" spc="-25" dirty="0">
                <a:solidFill>
                  <a:srgbClr val="0A0910"/>
                </a:solidFill>
                <a:latin typeface="Roboto"/>
                <a:cs typeface="Roboto"/>
              </a:rPr>
              <a:t>Vt</a:t>
            </a:r>
            <a:r>
              <a:rPr sz="1000" b="1" dirty="0">
                <a:solidFill>
                  <a:srgbClr val="0A0910"/>
                </a:solidFill>
                <a:latin typeface="Roboto"/>
                <a:cs typeface="Roboto"/>
              </a:rPr>
              <a:t>	</a:t>
            </a:r>
            <a:r>
              <a:rPr sz="1000" b="1" spc="-20" dirty="0">
                <a:solidFill>
                  <a:srgbClr val="0A0910"/>
                </a:solidFill>
                <a:latin typeface="Roboto"/>
                <a:cs typeface="Roboto"/>
              </a:rPr>
              <a:t>Freq.</a:t>
            </a:r>
            <a:endParaRPr sz="1000" b="1" dirty="0">
              <a:latin typeface="Roboto"/>
              <a:cs typeface="Roboto"/>
            </a:endParaRPr>
          </a:p>
          <a:p>
            <a:pPr marL="38100">
              <a:lnSpc>
                <a:spcPct val="100000"/>
              </a:lnSpc>
              <a:spcBef>
                <a:spcPts val="20"/>
              </a:spcBef>
              <a:tabLst>
                <a:tab pos="504190" algn="l"/>
                <a:tab pos="977900" algn="l"/>
              </a:tabLst>
            </a:pPr>
            <a:r>
              <a:rPr sz="750" b="1" dirty="0">
                <a:solidFill>
                  <a:srgbClr val="0A0910"/>
                </a:solidFill>
                <a:latin typeface="Roboto"/>
                <a:cs typeface="Roboto"/>
              </a:rPr>
              <a:t>420</a:t>
            </a:r>
            <a:r>
              <a:rPr sz="750" b="1" spc="65" dirty="0">
                <a:solidFill>
                  <a:srgbClr val="0A0910"/>
                </a:solidFill>
                <a:latin typeface="Roboto"/>
                <a:cs typeface="Roboto"/>
              </a:rPr>
              <a:t> </a:t>
            </a:r>
            <a:r>
              <a:rPr sz="750" b="1" spc="-25" dirty="0">
                <a:solidFill>
                  <a:srgbClr val="0A0910"/>
                </a:solidFill>
                <a:latin typeface="Roboto"/>
                <a:cs typeface="Roboto"/>
              </a:rPr>
              <a:t>mL</a:t>
            </a:r>
            <a:r>
              <a:rPr sz="750" b="1" dirty="0">
                <a:solidFill>
                  <a:srgbClr val="0A0910"/>
                </a:solidFill>
                <a:latin typeface="Roboto"/>
                <a:cs typeface="Roboto"/>
              </a:rPr>
              <a:t>	390</a:t>
            </a:r>
            <a:r>
              <a:rPr sz="750" b="1" spc="65" dirty="0">
                <a:solidFill>
                  <a:srgbClr val="0A0910"/>
                </a:solidFill>
                <a:latin typeface="Roboto"/>
                <a:cs typeface="Roboto"/>
              </a:rPr>
              <a:t> </a:t>
            </a:r>
            <a:r>
              <a:rPr sz="750" b="1" spc="-25" dirty="0">
                <a:solidFill>
                  <a:srgbClr val="0A0910"/>
                </a:solidFill>
                <a:latin typeface="Roboto"/>
                <a:cs typeface="Roboto"/>
              </a:rPr>
              <a:t>mL</a:t>
            </a:r>
            <a:r>
              <a:rPr sz="750" b="1" dirty="0">
                <a:solidFill>
                  <a:srgbClr val="0A0910"/>
                </a:solidFill>
                <a:latin typeface="Roboto"/>
                <a:cs typeface="Roboto"/>
              </a:rPr>
              <a:t>	</a:t>
            </a:r>
            <a:r>
              <a:rPr sz="750" b="1" spc="-10" dirty="0">
                <a:solidFill>
                  <a:srgbClr val="0A0910"/>
                </a:solidFill>
                <a:latin typeface="Roboto"/>
                <a:cs typeface="Roboto"/>
              </a:rPr>
              <a:t>11/min</a:t>
            </a:r>
            <a:endParaRPr sz="750" b="1" dirty="0">
              <a:latin typeface="Roboto"/>
              <a:cs typeface="Roboto"/>
            </a:endParaRPr>
          </a:p>
          <a:p>
            <a:pPr>
              <a:lnSpc>
                <a:spcPct val="100000"/>
              </a:lnSpc>
            </a:pPr>
            <a:endParaRPr sz="90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</a:pPr>
            <a:endParaRPr sz="90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</a:pPr>
            <a:endParaRPr sz="90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</a:pPr>
            <a:endParaRPr sz="900" dirty="0">
              <a:latin typeface="Roboto"/>
              <a:cs typeface="Roboto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068000" y="1"/>
            <a:ext cx="6480216" cy="7560010"/>
            <a:chOff x="4068000" y="1"/>
            <a:chExt cx="6480216" cy="7560010"/>
          </a:xfrm>
        </p:grpSpPr>
        <p:sp>
          <p:nvSpPr>
            <p:cNvPr id="21" name="object 21"/>
            <p:cNvSpPr/>
            <p:nvPr/>
          </p:nvSpPr>
          <p:spPr>
            <a:xfrm>
              <a:off x="7446350" y="5274011"/>
              <a:ext cx="0" cy="2286000"/>
            </a:xfrm>
            <a:custGeom>
              <a:avLst/>
              <a:gdLst/>
              <a:ahLst/>
              <a:cxnLst/>
              <a:rect l="l" t="t" r="r" b="b"/>
              <a:pathLst>
                <a:path h="2286000">
                  <a:moveTo>
                    <a:pt x="0" y="0"/>
                  </a:moveTo>
                  <a:lnTo>
                    <a:pt x="0" y="2285993"/>
                  </a:lnTo>
                </a:path>
              </a:pathLst>
            </a:custGeom>
            <a:ln w="12700">
              <a:solidFill>
                <a:srgbClr val="73818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446350" y="1"/>
              <a:ext cx="0" cy="2844165"/>
            </a:xfrm>
            <a:custGeom>
              <a:avLst/>
              <a:gdLst/>
              <a:ahLst/>
              <a:cxnLst/>
              <a:rect l="l" t="t" r="r" b="b"/>
              <a:pathLst>
                <a:path h="2844165">
                  <a:moveTo>
                    <a:pt x="0" y="0"/>
                  </a:moveTo>
                  <a:lnTo>
                    <a:pt x="0" y="2843999"/>
                  </a:lnTo>
                </a:path>
              </a:pathLst>
            </a:custGeom>
            <a:ln w="12700">
              <a:solidFill>
                <a:srgbClr val="73818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812001" y="4601655"/>
              <a:ext cx="2736215" cy="0"/>
            </a:xfrm>
            <a:custGeom>
              <a:avLst/>
              <a:gdLst/>
              <a:ahLst/>
              <a:cxnLst/>
              <a:rect l="l" t="t" r="r" b="b"/>
              <a:pathLst>
                <a:path w="2736215">
                  <a:moveTo>
                    <a:pt x="2735999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BAA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068000" y="4116358"/>
              <a:ext cx="2736215" cy="0"/>
            </a:xfrm>
            <a:custGeom>
              <a:avLst/>
              <a:gdLst/>
              <a:ahLst/>
              <a:cxnLst/>
              <a:rect l="l" t="t" r="r" b="b"/>
              <a:pathLst>
                <a:path w="2736215">
                  <a:moveTo>
                    <a:pt x="2735999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BAA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9167300" y="4143745"/>
            <a:ext cx="131889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Real</a:t>
            </a:r>
            <a:r>
              <a:rPr sz="1100" b="1" spc="-2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time</a:t>
            </a:r>
            <a:r>
              <a:rPr sz="1100" b="1" spc="-2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feedback</a:t>
            </a:r>
            <a:r>
              <a:rPr sz="1100" b="1" spc="-2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of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Insufflated</a:t>
            </a:r>
            <a:r>
              <a:rPr sz="1100" b="1" spc="3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volume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055299" y="4143745"/>
            <a:ext cx="1531620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Real</a:t>
            </a:r>
            <a:r>
              <a:rPr sz="1100" b="1" spc="-2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time</a:t>
            </a:r>
            <a:r>
              <a:rPr sz="1100" b="1" spc="-1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visualisation</a:t>
            </a:r>
            <a:r>
              <a:rPr sz="1100" b="1" spc="-1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of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Insufflated</a:t>
            </a:r>
            <a:r>
              <a:rPr sz="1100" b="1" spc="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volume</a:t>
            </a:r>
            <a:r>
              <a:rPr sz="1100" b="1" spc="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(Vi)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Tidal</a:t>
            </a:r>
            <a:r>
              <a:rPr sz="1100" b="1" spc="-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volume</a:t>
            </a:r>
            <a:r>
              <a:rPr sz="1100" b="1" spc="-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(Vt)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Ventilation</a:t>
            </a:r>
            <a:r>
              <a:rPr sz="1100" b="1" spc="-3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rate</a:t>
            </a:r>
            <a:r>
              <a:rPr sz="1100" b="1" spc="-3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(Freq.)</a:t>
            </a:r>
            <a:endParaRPr sz="1100">
              <a:latin typeface="Source Sans Pro Semibold"/>
              <a:cs typeface="Source Sans Pro Semibold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329359" y="3410762"/>
            <a:ext cx="7767955" cy="3195955"/>
            <a:chOff x="1329359" y="3410762"/>
            <a:chExt cx="7767955" cy="3195955"/>
          </a:xfrm>
        </p:grpSpPr>
        <p:sp>
          <p:nvSpPr>
            <p:cNvPr id="30" name="object 30"/>
            <p:cNvSpPr/>
            <p:nvPr/>
          </p:nvSpPr>
          <p:spPr>
            <a:xfrm>
              <a:off x="7811993" y="5190357"/>
              <a:ext cx="1278890" cy="0"/>
            </a:xfrm>
            <a:custGeom>
              <a:avLst/>
              <a:gdLst/>
              <a:ahLst/>
              <a:cxnLst/>
              <a:rect l="l" t="t" r="r" b="b"/>
              <a:pathLst>
                <a:path w="1278890">
                  <a:moveTo>
                    <a:pt x="1278356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BAA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083997" y="5184005"/>
              <a:ext cx="0" cy="1416050"/>
            </a:xfrm>
            <a:custGeom>
              <a:avLst/>
              <a:gdLst/>
              <a:ahLst/>
              <a:cxnLst/>
              <a:rect l="l" t="t" r="r" b="b"/>
              <a:pathLst>
                <a:path h="1416050">
                  <a:moveTo>
                    <a:pt x="0" y="141599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BAA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329359" y="3410762"/>
              <a:ext cx="262890" cy="847090"/>
            </a:xfrm>
            <a:custGeom>
              <a:avLst/>
              <a:gdLst/>
              <a:ahLst/>
              <a:cxnLst/>
              <a:rect l="l" t="t" r="r" b="b"/>
              <a:pathLst>
                <a:path w="262890" h="847089">
                  <a:moveTo>
                    <a:pt x="29184" y="496214"/>
                  </a:moveTo>
                  <a:lnTo>
                    <a:pt x="0" y="496214"/>
                  </a:lnTo>
                  <a:lnTo>
                    <a:pt x="0" y="525399"/>
                  </a:lnTo>
                  <a:lnTo>
                    <a:pt x="29184" y="525399"/>
                  </a:lnTo>
                  <a:lnTo>
                    <a:pt x="29184" y="496214"/>
                  </a:lnTo>
                  <a:close/>
                </a:path>
                <a:path w="262890" h="847089">
                  <a:moveTo>
                    <a:pt x="29184" y="408647"/>
                  </a:moveTo>
                  <a:lnTo>
                    <a:pt x="0" y="408647"/>
                  </a:lnTo>
                  <a:lnTo>
                    <a:pt x="0" y="437832"/>
                  </a:lnTo>
                  <a:lnTo>
                    <a:pt x="29184" y="437832"/>
                  </a:lnTo>
                  <a:lnTo>
                    <a:pt x="29184" y="408647"/>
                  </a:lnTo>
                  <a:close/>
                </a:path>
                <a:path w="262890" h="847089">
                  <a:moveTo>
                    <a:pt x="29184" y="233514"/>
                  </a:moveTo>
                  <a:lnTo>
                    <a:pt x="0" y="233514"/>
                  </a:lnTo>
                  <a:lnTo>
                    <a:pt x="0" y="262699"/>
                  </a:lnTo>
                  <a:lnTo>
                    <a:pt x="29184" y="262699"/>
                  </a:lnTo>
                  <a:lnTo>
                    <a:pt x="29184" y="233514"/>
                  </a:lnTo>
                  <a:close/>
                </a:path>
                <a:path w="262890" h="847089">
                  <a:moveTo>
                    <a:pt x="58369" y="642162"/>
                  </a:moveTo>
                  <a:lnTo>
                    <a:pt x="29184" y="642162"/>
                  </a:lnTo>
                  <a:lnTo>
                    <a:pt x="0" y="642162"/>
                  </a:lnTo>
                  <a:lnTo>
                    <a:pt x="0" y="846480"/>
                  </a:lnTo>
                  <a:lnTo>
                    <a:pt x="29184" y="846480"/>
                  </a:lnTo>
                  <a:lnTo>
                    <a:pt x="58369" y="846480"/>
                  </a:lnTo>
                  <a:lnTo>
                    <a:pt x="58369" y="817295"/>
                  </a:lnTo>
                  <a:lnTo>
                    <a:pt x="29184" y="817295"/>
                  </a:lnTo>
                  <a:lnTo>
                    <a:pt x="29184" y="671347"/>
                  </a:lnTo>
                  <a:lnTo>
                    <a:pt x="58369" y="671347"/>
                  </a:lnTo>
                  <a:lnTo>
                    <a:pt x="58369" y="642162"/>
                  </a:lnTo>
                  <a:close/>
                </a:path>
                <a:path w="262890" h="847089">
                  <a:moveTo>
                    <a:pt x="58369" y="583780"/>
                  </a:moveTo>
                  <a:lnTo>
                    <a:pt x="29184" y="583780"/>
                  </a:lnTo>
                  <a:lnTo>
                    <a:pt x="0" y="583780"/>
                  </a:lnTo>
                  <a:lnTo>
                    <a:pt x="0" y="612965"/>
                  </a:lnTo>
                  <a:lnTo>
                    <a:pt x="29184" y="612965"/>
                  </a:lnTo>
                  <a:lnTo>
                    <a:pt x="58369" y="612965"/>
                  </a:lnTo>
                  <a:lnTo>
                    <a:pt x="58369" y="583780"/>
                  </a:lnTo>
                  <a:close/>
                </a:path>
                <a:path w="262890" h="847089">
                  <a:moveTo>
                    <a:pt x="58369" y="437832"/>
                  </a:moveTo>
                  <a:lnTo>
                    <a:pt x="29184" y="437832"/>
                  </a:lnTo>
                  <a:lnTo>
                    <a:pt x="29184" y="496214"/>
                  </a:lnTo>
                  <a:lnTo>
                    <a:pt x="58369" y="496214"/>
                  </a:lnTo>
                  <a:lnTo>
                    <a:pt x="58369" y="437832"/>
                  </a:lnTo>
                  <a:close/>
                </a:path>
                <a:path w="262890" h="847089">
                  <a:moveTo>
                    <a:pt x="58369" y="321081"/>
                  </a:moveTo>
                  <a:lnTo>
                    <a:pt x="29184" y="321081"/>
                  </a:lnTo>
                  <a:lnTo>
                    <a:pt x="29184" y="408647"/>
                  </a:lnTo>
                  <a:lnTo>
                    <a:pt x="58369" y="408647"/>
                  </a:lnTo>
                  <a:lnTo>
                    <a:pt x="58369" y="321081"/>
                  </a:lnTo>
                  <a:close/>
                </a:path>
                <a:path w="262890" h="847089">
                  <a:moveTo>
                    <a:pt x="58369" y="262699"/>
                  </a:moveTo>
                  <a:lnTo>
                    <a:pt x="29184" y="262699"/>
                  </a:lnTo>
                  <a:lnTo>
                    <a:pt x="29184" y="291884"/>
                  </a:lnTo>
                  <a:lnTo>
                    <a:pt x="58369" y="291884"/>
                  </a:lnTo>
                  <a:lnTo>
                    <a:pt x="58369" y="262699"/>
                  </a:lnTo>
                  <a:close/>
                </a:path>
                <a:path w="262890" h="847089">
                  <a:moveTo>
                    <a:pt x="58369" y="0"/>
                  </a:moveTo>
                  <a:lnTo>
                    <a:pt x="29184" y="0"/>
                  </a:lnTo>
                  <a:lnTo>
                    <a:pt x="0" y="0"/>
                  </a:lnTo>
                  <a:lnTo>
                    <a:pt x="0" y="58381"/>
                  </a:lnTo>
                  <a:lnTo>
                    <a:pt x="0" y="116751"/>
                  </a:lnTo>
                  <a:lnTo>
                    <a:pt x="0" y="204317"/>
                  </a:lnTo>
                  <a:lnTo>
                    <a:pt x="29184" y="204317"/>
                  </a:lnTo>
                  <a:lnTo>
                    <a:pt x="58369" y="204317"/>
                  </a:lnTo>
                  <a:lnTo>
                    <a:pt x="58369" y="175133"/>
                  </a:lnTo>
                  <a:lnTo>
                    <a:pt x="29184" y="175133"/>
                  </a:lnTo>
                  <a:lnTo>
                    <a:pt x="29184" y="116763"/>
                  </a:lnTo>
                  <a:lnTo>
                    <a:pt x="29184" y="58381"/>
                  </a:lnTo>
                  <a:lnTo>
                    <a:pt x="29184" y="29184"/>
                  </a:lnTo>
                  <a:lnTo>
                    <a:pt x="58369" y="29184"/>
                  </a:lnTo>
                  <a:lnTo>
                    <a:pt x="58369" y="0"/>
                  </a:lnTo>
                  <a:close/>
                </a:path>
                <a:path w="262890" h="847089">
                  <a:moveTo>
                    <a:pt x="87566" y="496214"/>
                  </a:moveTo>
                  <a:lnTo>
                    <a:pt x="58381" y="496214"/>
                  </a:lnTo>
                  <a:lnTo>
                    <a:pt x="58381" y="525399"/>
                  </a:lnTo>
                  <a:lnTo>
                    <a:pt x="87566" y="525399"/>
                  </a:lnTo>
                  <a:lnTo>
                    <a:pt x="87566" y="496214"/>
                  </a:lnTo>
                  <a:close/>
                </a:path>
                <a:path w="262890" h="847089">
                  <a:moveTo>
                    <a:pt x="116751" y="525399"/>
                  </a:moveTo>
                  <a:lnTo>
                    <a:pt x="87566" y="525399"/>
                  </a:lnTo>
                  <a:lnTo>
                    <a:pt x="87566" y="583780"/>
                  </a:lnTo>
                  <a:lnTo>
                    <a:pt x="116751" y="583780"/>
                  </a:lnTo>
                  <a:lnTo>
                    <a:pt x="116751" y="525399"/>
                  </a:lnTo>
                  <a:close/>
                </a:path>
                <a:path w="262890" h="847089">
                  <a:moveTo>
                    <a:pt x="145935" y="817295"/>
                  </a:moveTo>
                  <a:lnTo>
                    <a:pt x="116751" y="817295"/>
                  </a:lnTo>
                  <a:lnTo>
                    <a:pt x="87566" y="817295"/>
                  </a:lnTo>
                  <a:lnTo>
                    <a:pt x="58381" y="817295"/>
                  </a:lnTo>
                  <a:lnTo>
                    <a:pt x="58381" y="846480"/>
                  </a:lnTo>
                  <a:lnTo>
                    <a:pt x="87566" y="846480"/>
                  </a:lnTo>
                  <a:lnTo>
                    <a:pt x="116751" y="846480"/>
                  </a:lnTo>
                  <a:lnTo>
                    <a:pt x="145935" y="846480"/>
                  </a:lnTo>
                  <a:lnTo>
                    <a:pt x="145935" y="817295"/>
                  </a:lnTo>
                  <a:close/>
                </a:path>
                <a:path w="262890" h="847089">
                  <a:moveTo>
                    <a:pt x="145935" y="700532"/>
                  </a:moveTo>
                  <a:lnTo>
                    <a:pt x="116751" y="700532"/>
                  </a:lnTo>
                  <a:lnTo>
                    <a:pt x="87566" y="700532"/>
                  </a:lnTo>
                  <a:lnTo>
                    <a:pt x="58381" y="700532"/>
                  </a:lnTo>
                  <a:lnTo>
                    <a:pt x="58381" y="788098"/>
                  </a:lnTo>
                  <a:lnTo>
                    <a:pt x="87566" y="788098"/>
                  </a:lnTo>
                  <a:lnTo>
                    <a:pt x="116751" y="788098"/>
                  </a:lnTo>
                  <a:lnTo>
                    <a:pt x="145935" y="788098"/>
                  </a:lnTo>
                  <a:lnTo>
                    <a:pt x="145935" y="700532"/>
                  </a:lnTo>
                  <a:close/>
                </a:path>
                <a:path w="262890" h="847089">
                  <a:moveTo>
                    <a:pt x="145935" y="642162"/>
                  </a:moveTo>
                  <a:lnTo>
                    <a:pt x="116751" y="642162"/>
                  </a:lnTo>
                  <a:lnTo>
                    <a:pt x="87566" y="642162"/>
                  </a:lnTo>
                  <a:lnTo>
                    <a:pt x="58381" y="642162"/>
                  </a:lnTo>
                  <a:lnTo>
                    <a:pt x="58381" y="671347"/>
                  </a:lnTo>
                  <a:lnTo>
                    <a:pt x="87566" y="671347"/>
                  </a:lnTo>
                  <a:lnTo>
                    <a:pt x="116751" y="671347"/>
                  </a:lnTo>
                  <a:lnTo>
                    <a:pt x="145935" y="671347"/>
                  </a:lnTo>
                  <a:lnTo>
                    <a:pt x="145935" y="642162"/>
                  </a:lnTo>
                  <a:close/>
                </a:path>
                <a:path w="262890" h="847089">
                  <a:moveTo>
                    <a:pt x="145935" y="291884"/>
                  </a:moveTo>
                  <a:lnTo>
                    <a:pt x="116751" y="291884"/>
                  </a:lnTo>
                  <a:lnTo>
                    <a:pt x="116751" y="262699"/>
                  </a:lnTo>
                  <a:lnTo>
                    <a:pt x="87566" y="262699"/>
                  </a:lnTo>
                  <a:lnTo>
                    <a:pt x="58381" y="262699"/>
                  </a:lnTo>
                  <a:lnTo>
                    <a:pt x="58381" y="408660"/>
                  </a:lnTo>
                  <a:lnTo>
                    <a:pt x="87566" y="408660"/>
                  </a:lnTo>
                  <a:lnTo>
                    <a:pt x="87566" y="437845"/>
                  </a:lnTo>
                  <a:lnTo>
                    <a:pt x="116751" y="437845"/>
                  </a:lnTo>
                  <a:lnTo>
                    <a:pt x="116751" y="525399"/>
                  </a:lnTo>
                  <a:lnTo>
                    <a:pt x="145935" y="525399"/>
                  </a:lnTo>
                  <a:lnTo>
                    <a:pt x="145935" y="437832"/>
                  </a:lnTo>
                  <a:lnTo>
                    <a:pt x="116751" y="437832"/>
                  </a:lnTo>
                  <a:lnTo>
                    <a:pt x="116751" y="408647"/>
                  </a:lnTo>
                  <a:lnTo>
                    <a:pt x="145935" y="408647"/>
                  </a:lnTo>
                  <a:lnTo>
                    <a:pt x="145935" y="350266"/>
                  </a:lnTo>
                  <a:lnTo>
                    <a:pt x="116751" y="350266"/>
                  </a:lnTo>
                  <a:lnTo>
                    <a:pt x="116751" y="321068"/>
                  </a:lnTo>
                  <a:lnTo>
                    <a:pt x="145935" y="321068"/>
                  </a:lnTo>
                  <a:lnTo>
                    <a:pt x="145935" y="291884"/>
                  </a:lnTo>
                  <a:close/>
                </a:path>
                <a:path w="262890" h="847089">
                  <a:moveTo>
                    <a:pt x="145935" y="233514"/>
                  </a:moveTo>
                  <a:lnTo>
                    <a:pt x="116751" y="233514"/>
                  </a:lnTo>
                  <a:lnTo>
                    <a:pt x="116751" y="262699"/>
                  </a:lnTo>
                  <a:lnTo>
                    <a:pt x="145935" y="262699"/>
                  </a:lnTo>
                  <a:lnTo>
                    <a:pt x="145935" y="233514"/>
                  </a:lnTo>
                  <a:close/>
                </a:path>
                <a:path w="262890" h="847089">
                  <a:moveTo>
                    <a:pt x="145935" y="175133"/>
                  </a:moveTo>
                  <a:lnTo>
                    <a:pt x="116751" y="175133"/>
                  </a:lnTo>
                  <a:lnTo>
                    <a:pt x="87566" y="175133"/>
                  </a:lnTo>
                  <a:lnTo>
                    <a:pt x="58381" y="175133"/>
                  </a:lnTo>
                  <a:lnTo>
                    <a:pt x="58381" y="204317"/>
                  </a:lnTo>
                  <a:lnTo>
                    <a:pt x="87566" y="204317"/>
                  </a:lnTo>
                  <a:lnTo>
                    <a:pt x="116751" y="204317"/>
                  </a:lnTo>
                  <a:lnTo>
                    <a:pt x="145935" y="204317"/>
                  </a:lnTo>
                  <a:lnTo>
                    <a:pt x="145935" y="175133"/>
                  </a:lnTo>
                  <a:close/>
                </a:path>
                <a:path w="262890" h="847089">
                  <a:moveTo>
                    <a:pt x="145935" y="58381"/>
                  </a:moveTo>
                  <a:lnTo>
                    <a:pt x="116751" y="58381"/>
                  </a:lnTo>
                  <a:lnTo>
                    <a:pt x="87566" y="58381"/>
                  </a:lnTo>
                  <a:lnTo>
                    <a:pt x="58381" y="58381"/>
                  </a:lnTo>
                  <a:lnTo>
                    <a:pt x="58381" y="116751"/>
                  </a:lnTo>
                  <a:lnTo>
                    <a:pt x="58381" y="145935"/>
                  </a:lnTo>
                  <a:lnTo>
                    <a:pt x="87566" y="145935"/>
                  </a:lnTo>
                  <a:lnTo>
                    <a:pt x="116751" y="145935"/>
                  </a:lnTo>
                  <a:lnTo>
                    <a:pt x="145935" y="145935"/>
                  </a:lnTo>
                  <a:lnTo>
                    <a:pt x="145935" y="116763"/>
                  </a:lnTo>
                  <a:lnTo>
                    <a:pt x="145935" y="58381"/>
                  </a:lnTo>
                  <a:close/>
                </a:path>
                <a:path w="262890" h="847089">
                  <a:moveTo>
                    <a:pt x="145935" y="0"/>
                  </a:moveTo>
                  <a:lnTo>
                    <a:pt x="116751" y="0"/>
                  </a:lnTo>
                  <a:lnTo>
                    <a:pt x="87566" y="0"/>
                  </a:lnTo>
                  <a:lnTo>
                    <a:pt x="58381" y="0"/>
                  </a:lnTo>
                  <a:lnTo>
                    <a:pt x="58381" y="29184"/>
                  </a:lnTo>
                  <a:lnTo>
                    <a:pt x="87566" y="29184"/>
                  </a:lnTo>
                  <a:lnTo>
                    <a:pt x="116751" y="29184"/>
                  </a:lnTo>
                  <a:lnTo>
                    <a:pt x="145935" y="29184"/>
                  </a:lnTo>
                  <a:lnTo>
                    <a:pt x="145935" y="0"/>
                  </a:lnTo>
                  <a:close/>
                </a:path>
                <a:path w="262890" h="847089">
                  <a:moveTo>
                    <a:pt x="204317" y="642162"/>
                  </a:moveTo>
                  <a:lnTo>
                    <a:pt x="175133" y="642162"/>
                  </a:lnTo>
                  <a:lnTo>
                    <a:pt x="145948" y="642162"/>
                  </a:lnTo>
                  <a:lnTo>
                    <a:pt x="145948" y="671347"/>
                  </a:lnTo>
                  <a:lnTo>
                    <a:pt x="175133" y="671347"/>
                  </a:lnTo>
                  <a:lnTo>
                    <a:pt x="175133" y="817295"/>
                  </a:lnTo>
                  <a:lnTo>
                    <a:pt x="145948" y="817295"/>
                  </a:lnTo>
                  <a:lnTo>
                    <a:pt x="145948" y="846480"/>
                  </a:lnTo>
                  <a:lnTo>
                    <a:pt x="175133" y="846480"/>
                  </a:lnTo>
                  <a:lnTo>
                    <a:pt x="204317" y="846480"/>
                  </a:lnTo>
                  <a:lnTo>
                    <a:pt x="204317" y="642162"/>
                  </a:lnTo>
                  <a:close/>
                </a:path>
                <a:path w="262890" h="847089">
                  <a:moveTo>
                    <a:pt x="204317" y="583780"/>
                  </a:moveTo>
                  <a:lnTo>
                    <a:pt x="175133" y="583780"/>
                  </a:lnTo>
                  <a:lnTo>
                    <a:pt x="145948" y="583780"/>
                  </a:lnTo>
                  <a:lnTo>
                    <a:pt x="145948" y="612965"/>
                  </a:lnTo>
                  <a:lnTo>
                    <a:pt x="175133" y="612965"/>
                  </a:lnTo>
                  <a:lnTo>
                    <a:pt x="204317" y="612965"/>
                  </a:lnTo>
                  <a:lnTo>
                    <a:pt x="204317" y="583780"/>
                  </a:lnTo>
                  <a:close/>
                </a:path>
                <a:path w="262890" h="847089">
                  <a:moveTo>
                    <a:pt x="204317" y="467017"/>
                  </a:moveTo>
                  <a:lnTo>
                    <a:pt x="175133" y="467017"/>
                  </a:lnTo>
                  <a:lnTo>
                    <a:pt x="175133" y="496201"/>
                  </a:lnTo>
                  <a:lnTo>
                    <a:pt x="204317" y="496201"/>
                  </a:lnTo>
                  <a:lnTo>
                    <a:pt x="204317" y="467017"/>
                  </a:lnTo>
                  <a:close/>
                </a:path>
                <a:path w="262890" h="847089">
                  <a:moveTo>
                    <a:pt x="204317" y="350266"/>
                  </a:moveTo>
                  <a:lnTo>
                    <a:pt x="175133" y="350266"/>
                  </a:lnTo>
                  <a:lnTo>
                    <a:pt x="175133" y="379450"/>
                  </a:lnTo>
                  <a:lnTo>
                    <a:pt x="204317" y="379450"/>
                  </a:lnTo>
                  <a:lnTo>
                    <a:pt x="204317" y="350266"/>
                  </a:lnTo>
                  <a:close/>
                </a:path>
                <a:path w="262890" h="847089">
                  <a:moveTo>
                    <a:pt x="204317" y="0"/>
                  </a:moveTo>
                  <a:lnTo>
                    <a:pt x="175133" y="0"/>
                  </a:lnTo>
                  <a:lnTo>
                    <a:pt x="145948" y="0"/>
                  </a:lnTo>
                  <a:lnTo>
                    <a:pt x="145948" y="29184"/>
                  </a:lnTo>
                  <a:lnTo>
                    <a:pt x="175133" y="29184"/>
                  </a:lnTo>
                  <a:lnTo>
                    <a:pt x="175133" y="58381"/>
                  </a:lnTo>
                  <a:lnTo>
                    <a:pt x="175133" y="116751"/>
                  </a:lnTo>
                  <a:lnTo>
                    <a:pt x="175133" y="175133"/>
                  </a:lnTo>
                  <a:lnTo>
                    <a:pt x="145948" y="175133"/>
                  </a:lnTo>
                  <a:lnTo>
                    <a:pt x="145948" y="204317"/>
                  </a:lnTo>
                  <a:lnTo>
                    <a:pt x="175133" y="204317"/>
                  </a:lnTo>
                  <a:lnTo>
                    <a:pt x="204317" y="204317"/>
                  </a:lnTo>
                  <a:lnTo>
                    <a:pt x="204317" y="116763"/>
                  </a:lnTo>
                  <a:lnTo>
                    <a:pt x="204317" y="58381"/>
                  </a:lnTo>
                  <a:lnTo>
                    <a:pt x="204317" y="0"/>
                  </a:lnTo>
                  <a:close/>
                </a:path>
                <a:path w="262890" h="847089">
                  <a:moveTo>
                    <a:pt x="233502" y="496214"/>
                  </a:moveTo>
                  <a:lnTo>
                    <a:pt x="204317" y="496214"/>
                  </a:lnTo>
                  <a:lnTo>
                    <a:pt x="204317" y="525399"/>
                  </a:lnTo>
                  <a:lnTo>
                    <a:pt x="175133" y="525399"/>
                  </a:lnTo>
                  <a:lnTo>
                    <a:pt x="145948" y="525399"/>
                  </a:lnTo>
                  <a:lnTo>
                    <a:pt x="145948" y="554583"/>
                  </a:lnTo>
                  <a:lnTo>
                    <a:pt x="175133" y="554583"/>
                  </a:lnTo>
                  <a:lnTo>
                    <a:pt x="204317" y="554583"/>
                  </a:lnTo>
                  <a:lnTo>
                    <a:pt x="233502" y="554596"/>
                  </a:lnTo>
                  <a:lnTo>
                    <a:pt x="233502" y="496214"/>
                  </a:lnTo>
                  <a:close/>
                </a:path>
                <a:path w="262890" h="847089">
                  <a:moveTo>
                    <a:pt x="233502" y="379450"/>
                  </a:moveTo>
                  <a:lnTo>
                    <a:pt x="204317" y="379450"/>
                  </a:lnTo>
                  <a:lnTo>
                    <a:pt x="204317" y="408647"/>
                  </a:lnTo>
                  <a:lnTo>
                    <a:pt x="175133" y="408647"/>
                  </a:lnTo>
                  <a:lnTo>
                    <a:pt x="175133" y="379450"/>
                  </a:lnTo>
                  <a:lnTo>
                    <a:pt x="145948" y="379450"/>
                  </a:lnTo>
                  <a:lnTo>
                    <a:pt x="145948" y="467017"/>
                  </a:lnTo>
                  <a:lnTo>
                    <a:pt x="175133" y="467017"/>
                  </a:lnTo>
                  <a:lnTo>
                    <a:pt x="175133" y="437832"/>
                  </a:lnTo>
                  <a:lnTo>
                    <a:pt x="204317" y="437832"/>
                  </a:lnTo>
                  <a:lnTo>
                    <a:pt x="233502" y="437832"/>
                  </a:lnTo>
                  <a:lnTo>
                    <a:pt x="233502" y="379450"/>
                  </a:lnTo>
                  <a:close/>
                </a:path>
                <a:path w="262890" h="847089">
                  <a:moveTo>
                    <a:pt x="233502" y="321081"/>
                  </a:moveTo>
                  <a:lnTo>
                    <a:pt x="204317" y="321081"/>
                  </a:lnTo>
                  <a:lnTo>
                    <a:pt x="204317" y="350266"/>
                  </a:lnTo>
                  <a:lnTo>
                    <a:pt x="233502" y="350266"/>
                  </a:lnTo>
                  <a:lnTo>
                    <a:pt x="233502" y="321081"/>
                  </a:lnTo>
                  <a:close/>
                </a:path>
                <a:path w="262890" h="847089">
                  <a:moveTo>
                    <a:pt x="233502" y="233514"/>
                  </a:moveTo>
                  <a:lnTo>
                    <a:pt x="204317" y="233514"/>
                  </a:lnTo>
                  <a:lnTo>
                    <a:pt x="175133" y="233514"/>
                  </a:lnTo>
                  <a:lnTo>
                    <a:pt x="175133" y="262699"/>
                  </a:lnTo>
                  <a:lnTo>
                    <a:pt x="204317" y="262699"/>
                  </a:lnTo>
                  <a:lnTo>
                    <a:pt x="204317" y="291884"/>
                  </a:lnTo>
                  <a:lnTo>
                    <a:pt x="175133" y="291884"/>
                  </a:lnTo>
                  <a:lnTo>
                    <a:pt x="145948" y="291884"/>
                  </a:lnTo>
                  <a:lnTo>
                    <a:pt x="145948" y="350266"/>
                  </a:lnTo>
                  <a:lnTo>
                    <a:pt x="175133" y="350266"/>
                  </a:lnTo>
                  <a:lnTo>
                    <a:pt x="175133" y="321068"/>
                  </a:lnTo>
                  <a:lnTo>
                    <a:pt x="204317" y="321068"/>
                  </a:lnTo>
                  <a:lnTo>
                    <a:pt x="204317" y="291896"/>
                  </a:lnTo>
                  <a:lnTo>
                    <a:pt x="233502" y="291896"/>
                  </a:lnTo>
                  <a:lnTo>
                    <a:pt x="233502" y="233514"/>
                  </a:lnTo>
                  <a:close/>
                </a:path>
                <a:path w="262890" h="847089">
                  <a:moveTo>
                    <a:pt x="262699" y="87566"/>
                  </a:moveTo>
                  <a:lnTo>
                    <a:pt x="233514" y="87566"/>
                  </a:lnTo>
                  <a:lnTo>
                    <a:pt x="233514" y="116751"/>
                  </a:lnTo>
                  <a:lnTo>
                    <a:pt x="233514" y="321068"/>
                  </a:lnTo>
                  <a:lnTo>
                    <a:pt x="262699" y="321068"/>
                  </a:lnTo>
                  <a:lnTo>
                    <a:pt x="262699" y="116751"/>
                  </a:lnTo>
                  <a:lnTo>
                    <a:pt x="262699" y="87566"/>
                  </a:lnTo>
                  <a:close/>
                </a:path>
                <a:path w="262890" h="847089">
                  <a:moveTo>
                    <a:pt x="262699" y="0"/>
                  </a:moveTo>
                  <a:lnTo>
                    <a:pt x="233514" y="0"/>
                  </a:lnTo>
                  <a:lnTo>
                    <a:pt x="233514" y="29184"/>
                  </a:lnTo>
                  <a:lnTo>
                    <a:pt x="262699" y="29184"/>
                  </a:lnTo>
                  <a:lnTo>
                    <a:pt x="26269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562874" y="3410762"/>
              <a:ext cx="262890" cy="847090"/>
            </a:xfrm>
            <a:custGeom>
              <a:avLst/>
              <a:gdLst/>
              <a:ahLst/>
              <a:cxnLst/>
              <a:rect l="l" t="t" r="r" b="b"/>
              <a:pathLst>
                <a:path w="262889" h="847089">
                  <a:moveTo>
                    <a:pt x="29184" y="817295"/>
                  </a:moveTo>
                  <a:lnTo>
                    <a:pt x="0" y="817295"/>
                  </a:lnTo>
                  <a:lnTo>
                    <a:pt x="0" y="846480"/>
                  </a:lnTo>
                  <a:lnTo>
                    <a:pt x="29184" y="846480"/>
                  </a:lnTo>
                  <a:lnTo>
                    <a:pt x="29184" y="817295"/>
                  </a:lnTo>
                  <a:close/>
                </a:path>
                <a:path w="262889" h="847089">
                  <a:moveTo>
                    <a:pt x="29184" y="437832"/>
                  </a:moveTo>
                  <a:lnTo>
                    <a:pt x="0" y="437832"/>
                  </a:lnTo>
                  <a:lnTo>
                    <a:pt x="0" y="525399"/>
                  </a:lnTo>
                  <a:lnTo>
                    <a:pt x="29184" y="525399"/>
                  </a:lnTo>
                  <a:lnTo>
                    <a:pt x="29184" y="437832"/>
                  </a:lnTo>
                  <a:close/>
                </a:path>
                <a:path w="262889" h="847089">
                  <a:moveTo>
                    <a:pt x="29184" y="350266"/>
                  </a:moveTo>
                  <a:lnTo>
                    <a:pt x="0" y="350266"/>
                  </a:lnTo>
                  <a:lnTo>
                    <a:pt x="0" y="379450"/>
                  </a:lnTo>
                  <a:lnTo>
                    <a:pt x="29184" y="379450"/>
                  </a:lnTo>
                  <a:lnTo>
                    <a:pt x="29184" y="350266"/>
                  </a:lnTo>
                  <a:close/>
                </a:path>
                <a:path w="262889" h="847089">
                  <a:moveTo>
                    <a:pt x="58369" y="788098"/>
                  </a:moveTo>
                  <a:lnTo>
                    <a:pt x="29184" y="788098"/>
                  </a:lnTo>
                  <a:lnTo>
                    <a:pt x="29184" y="817283"/>
                  </a:lnTo>
                  <a:lnTo>
                    <a:pt x="58369" y="817283"/>
                  </a:lnTo>
                  <a:lnTo>
                    <a:pt x="58369" y="788098"/>
                  </a:lnTo>
                  <a:close/>
                </a:path>
                <a:path w="262889" h="847089">
                  <a:moveTo>
                    <a:pt x="58369" y="321081"/>
                  </a:moveTo>
                  <a:lnTo>
                    <a:pt x="29184" y="321081"/>
                  </a:lnTo>
                  <a:lnTo>
                    <a:pt x="29184" y="350266"/>
                  </a:lnTo>
                  <a:lnTo>
                    <a:pt x="58369" y="350266"/>
                  </a:lnTo>
                  <a:lnTo>
                    <a:pt x="58369" y="321081"/>
                  </a:lnTo>
                  <a:close/>
                </a:path>
                <a:path w="262889" h="847089">
                  <a:moveTo>
                    <a:pt x="58369" y="29184"/>
                  </a:moveTo>
                  <a:lnTo>
                    <a:pt x="29184" y="29184"/>
                  </a:lnTo>
                  <a:lnTo>
                    <a:pt x="29184" y="58369"/>
                  </a:lnTo>
                  <a:lnTo>
                    <a:pt x="58369" y="58369"/>
                  </a:lnTo>
                  <a:lnTo>
                    <a:pt x="58369" y="29184"/>
                  </a:lnTo>
                  <a:close/>
                </a:path>
                <a:path w="262889" h="847089">
                  <a:moveTo>
                    <a:pt x="87541" y="817295"/>
                  </a:moveTo>
                  <a:lnTo>
                    <a:pt x="58369" y="817295"/>
                  </a:lnTo>
                  <a:lnTo>
                    <a:pt x="58369" y="846480"/>
                  </a:lnTo>
                  <a:lnTo>
                    <a:pt x="87541" y="846480"/>
                  </a:lnTo>
                  <a:lnTo>
                    <a:pt x="87541" y="817295"/>
                  </a:lnTo>
                  <a:close/>
                </a:path>
                <a:path w="262889" h="847089">
                  <a:moveTo>
                    <a:pt x="87541" y="758913"/>
                  </a:moveTo>
                  <a:lnTo>
                    <a:pt x="58369" y="758913"/>
                  </a:lnTo>
                  <a:lnTo>
                    <a:pt x="58369" y="788098"/>
                  </a:lnTo>
                  <a:lnTo>
                    <a:pt x="87541" y="788098"/>
                  </a:lnTo>
                  <a:lnTo>
                    <a:pt x="87541" y="758913"/>
                  </a:lnTo>
                  <a:close/>
                </a:path>
                <a:path w="262889" h="847089">
                  <a:moveTo>
                    <a:pt x="87541" y="671347"/>
                  </a:moveTo>
                  <a:lnTo>
                    <a:pt x="58369" y="671347"/>
                  </a:lnTo>
                  <a:lnTo>
                    <a:pt x="58369" y="700532"/>
                  </a:lnTo>
                  <a:lnTo>
                    <a:pt x="29184" y="700532"/>
                  </a:lnTo>
                  <a:lnTo>
                    <a:pt x="0" y="700532"/>
                  </a:lnTo>
                  <a:lnTo>
                    <a:pt x="0" y="729716"/>
                  </a:lnTo>
                  <a:lnTo>
                    <a:pt x="29184" y="729716"/>
                  </a:lnTo>
                  <a:lnTo>
                    <a:pt x="29184" y="758913"/>
                  </a:lnTo>
                  <a:lnTo>
                    <a:pt x="58369" y="758913"/>
                  </a:lnTo>
                  <a:lnTo>
                    <a:pt x="58369" y="729729"/>
                  </a:lnTo>
                  <a:lnTo>
                    <a:pt x="87541" y="729729"/>
                  </a:lnTo>
                  <a:lnTo>
                    <a:pt x="87541" y="671347"/>
                  </a:lnTo>
                  <a:close/>
                </a:path>
                <a:path w="262889" h="847089">
                  <a:moveTo>
                    <a:pt x="87541" y="554596"/>
                  </a:moveTo>
                  <a:lnTo>
                    <a:pt x="58369" y="554596"/>
                  </a:lnTo>
                  <a:lnTo>
                    <a:pt x="29184" y="554596"/>
                  </a:lnTo>
                  <a:lnTo>
                    <a:pt x="29184" y="583780"/>
                  </a:lnTo>
                  <a:lnTo>
                    <a:pt x="58369" y="583780"/>
                  </a:lnTo>
                  <a:lnTo>
                    <a:pt x="58369" y="612965"/>
                  </a:lnTo>
                  <a:lnTo>
                    <a:pt x="29184" y="612965"/>
                  </a:lnTo>
                  <a:lnTo>
                    <a:pt x="29184" y="583780"/>
                  </a:lnTo>
                  <a:lnTo>
                    <a:pt x="0" y="583780"/>
                  </a:lnTo>
                  <a:lnTo>
                    <a:pt x="0" y="671347"/>
                  </a:lnTo>
                  <a:lnTo>
                    <a:pt x="29184" y="671347"/>
                  </a:lnTo>
                  <a:lnTo>
                    <a:pt x="58369" y="671347"/>
                  </a:lnTo>
                  <a:lnTo>
                    <a:pt x="58369" y="612978"/>
                  </a:lnTo>
                  <a:lnTo>
                    <a:pt x="87541" y="612978"/>
                  </a:lnTo>
                  <a:lnTo>
                    <a:pt x="87541" y="554596"/>
                  </a:lnTo>
                  <a:close/>
                </a:path>
                <a:path w="262889" h="847089">
                  <a:moveTo>
                    <a:pt x="87541" y="408647"/>
                  </a:moveTo>
                  <a:lnTo>
                    <a:pt x="58369" y="408647"/>
                  </a:lnTo>
                  <a:lnTo>
                    <a:pt x="58369" y="525399"/>
                  </a:lnTo>
                  <a:lnTo>
                    <a:pt x="87541" y="525399"/>
                  </a:lnTo>
                  <a:lnTo>
                    <a:pt x="87541" y="408647"/>
                  </a:lnTo>
                  <a:close/>
                </a:path>
                <a:path w="262889" h="847089">
                  <a:moveTo>
                    <a:pt x="87541" y="350266"/>
                  </a:moveTo>
                  <a:lnTo>
                    <a:pt x="58369" y="350266"/>
                  </a:lnTo>
                  <a:lnTo>
                    <a:pt x="58369" y="379450"/>
                  </a:lnTo>
                  <a:lnTo>
                    <a:pt x="87541" y="379450"/>
                  </a:lnTo>
                  <a:lnTo>
                    <a:pt x="87541" y="350266"/>
                  </a:lnTo>
                  <a:close/>
                </a:path>
                <a:path w="262889" h="847089">
                  <a:moveTo>
                    <a:pt x="87541" y="58381"/>
                  </a:moveTo>
                  <a:lnTo>
                    <a:pt x="58369" y="58381"/>
                  </a:lnTo>
                  <a:lnTo>
                    <a:pt x="58369" y="116763"/>
                  </a:lnTo>
                  <a:lnTo>
                    <a:pt x="58369" y="145948"/>
                  </a:lnTo>
                  <a:lnTo>
                    <a:pt x="29184" y="145948"/>
                  </a:lnTo>
                  <a:lnTo>
                    <a:pt x="29184" y="116763"/>
                  </a:lnTo>
                  <a:lnTo>
                    <a:pt x="58369" y="116763"/>
                  </a:lnTo>
                  <a:lnTo>
                    <a:pt x="58369" y="58381"/>
                  </a:lnTo>
                  <a:lnTo>
                    <a:pt x="29184" y="58381"/>
                  </a:lnTo>
                  <a:lnTo>
                    <a:pt x="29184" y="116751"/>
                  </a:lnTo>
                  <a:lnTo>
                    <a:pt x="0" y="116751"/>
                  </a:lnTo>
                  <a:lnTo>
                    <a:pt x="0" y="321068"/>
                  </a:lnTo>
                  <a:lnTo>
                    <a:pt x="29184" y="321068"/>
                  </a:lnTo>
                  <a:lnTo>
                    <a:pt x="29184" y="262699"/>
                  </a:lnTo>
                  <a:lnTo>
                    <a:pt x="58369" y="262699"/>
                  </a:lnTo>
                  <a:lnTo>
                    <a:pt x="58369" y="233514"/>
                  </a:lnTo>
                  <a:lnTo>
                    <a:pt x="29184" y="233514"/>
                  </a:lnTo>
                  <a:lnTo>
                    <a:pt x="29184" y="175133"/>
                  </a:lnTo>
                  <a:lnTo>
                    <a:pt x="58369" y="175133"/>
                  </a:lnTo>
                  <a:lnTo>
                    <a:pt x="58369" y="204317"/>
                  </a:lnTo>
                  <a:lnTo>
                    <a:pt x="87541" y="204317"/>
                  </a:lnTo>
                  <a:lnTo>
                    <a:pt x="87541" y="116763"/>
                  </a:lnTo>
                  <a:lnTo>
                    <a:pt x="87541" y="58381"/>
                  </a:lnTo>
                  <a:close/>
                </a:path>
                <a:path w="262889" h="847089">
                  <a:moveTo>
                    <a:pt x="116751" y="525399"/>
                  </a:moveTo>
                  <a:lnTo>
                    <a:pt x="87553" y="525399"/>
                  </a:lnTo>
                  <a:lnTo>
                    <a:pt x="87553" y="554583"/>
                  </a:lnTo>
                  <a:lnTo>
                    <a:pt x="116751" y="554583"/>
                  </a:lnTo>
                  <a:lnTo>
                    <a:pt x="116751" y="525399"/>
                  </a:lnTo>
                  <a:close/>
                </a:path>
                <a:path w="262889" h="847089">
                  <a:moveTo>
                    <a:pt x="116751" y="350266"/>
                  </a:moveTo>
                  <a:lnTo>
                    <a:pt x="87553" y="350266"/>
                  </a:lnTo>
                  <a:lnTo>
                    <a:pt x="87553" y="437832"/>
                  </a:lnTo>
                  <a:lnTo>
                    <a:pt x="116751" y="437832"/>
                  </a:lnTo>
                  <a:lnTo>
                    <a:pt x="116751" y="350266"/>
                  </a:lnTo>
                  <a:close/>
                </a:path>
                <a:path w="262889" h="847089">
                  <a:moveTo>
                    <a:pt x="116751" y="116751"/>
                  </a:moveTo>
                  <a:lnTo>
                    <a:pt x="87553" y="116751"/>
                  </a:lnTo>
                  <a:lnTo>
                    <a:pt x="87553" y="175133"/>
                  </a:lnTo>
                  <a:lnTo>
                    <a:pt x="116751" y="175133"/>
                  </a:lnTo>
                  <a:lnTo>
                    <a:pt x="116751" y="116751"/>
                  </a:lnTo>
                  <a:close/>
                </a:path>
                <a:path w="262889" h="847089">
                  <a:moveTo>
                    <a:pt x="145935" y="29184"/>
                  </a:moveTo>
                  <a:lnTo>
                    <a:pt x="116751" y="29184"/>
                  </a:lnTo>
                  <a:lnTo>
                    <a:pt x="116751" y="0"/>
                  </a:lnTo>
                  <a:lnTo>
                    <a:pt x="87553" y="0"/>
                  </a:lnTo>
                  <a:lnTo>
                    <a:pt x="87553" y="58381"/>
                  </a:lnTo>
                  <a:lnTo>
                    <a:pt x="116751" y="58381"/>
                  </a:lnTo>
                  <a:lnTo>
                    <a:pt x="145935" y="58369"/>
                  </a:lnTo>
                  <a:lnTo>
                    <a:pt x="145935" y="29184"/>
                  </a:lnTo>
                  <a:close/>
                </a:path>
                <a:path w="262889" h="847089">
                  <a:moveTo>
                    <a:pt x="175120" y="700532"/>
                  </a:moveTo>
                  <a:lnTo>
                    <a:pt x="145935" y="700532"/>
                  </a:lnTo>
                  <a:lnTo>
                    <a:pt x="145935" y="729729"/>
                  </a:lnTo>
                  <a:lnTo>
                    <a:pt x="116751" y="729729"/>
                  </a:lnTo>
                  <a:lnTo>
                    <a:pt x="116751" y="700532"/>
                  </a:lnTo>
                  <a:lnTo>
                    <a:pt x="87553" y="700532"/>
                  </a:lnTo>
                  <a:lnTo>
                    <a:pt x="87553" y="758913"/>
                  </a:lnTo>
                  <a:lnTo>
                    <a:pt x="116751" y="758913"/>
                  </a:lnTo>
                  <a:lnTo>
                    <a:pt x="145935" y="758913"/>
                  </a:lnTo>
                  <a:lnTo>
                    <a:pt x="145935" y="817283"/>
                  </a:lnTo>
                  <a:lnTo>
                    <a:pt x="175120" y="817283"/>
                  </a:lnTo>
                  <a:lnTo>
                    <a:pt x="175120" y="700532"/>
                  </a:lnTo>
                  <a:close/>
                </a:path>
                <a:path w="262889" h="847089">
                  <a:moveTo>
                    <a:pt x="175120" y="525399"/>
                  </a:moveTo>
                  <a:lnTo>
                    <a:pt x="145935" y="525399"/>
                  </a:lnTo>
                  <a:lnTo>
                    <a:pt x="145935" y="583780"/>
                  </a:lnTo>
                  <a:lnTo>
                    <a:pt x="116751" y="583780"/>
                  </a:lnTo>
                  <a:lnTo>
                    <a:pt x="87553" y="583780"/>
                  </a:lnTo>
                  <a:lnTo>
                    <a:pt x="87553" y="612965"/>
                  </a:lnTo>
                  <a:lnTo>
                    <a:pt x="116751" y="612965"/>
                  </a:lnTo>
                  <a:lnTo>
                    <a:pt x="145935" y="612965"/>
                  </a:lnTo>
                  <a:lnTo>
                    <a:pt x="145935" y="642150"/>
                  </a:lnTo>
                  <a:lnTo>
                    <a:pt x="175120" y="642150"/>
                  </a:lnTo>
                  <a:lnTo>
                    <a:pt x="175120" y="525399"/>
                  </a:lnTo>
                  <a:close/>
                </a:path>
                <a:path w="262889" h="847089">
                  <a:moveTo>
                    <a:pt x="175120" y="467017"/>
                  </a:moveTo>
                  <a:lnTo>
                    <a:pt x="145935" y="467017"/>
                  </a:lnTo>
                  <a:lnTo>
                    <a:pt x="145935" y="437832"/>
                  </a:lnTo>
                  <a:lnTo>
                    <a:pt x="116751" y="437832"/>
                  </a:lnTo>
                  <a:lnTo>
                    <a:pt x="116751" y="525399"/>
                  </a:lnTo>
                  <a:lnTo>
                    <a:pt x="145935" y="525399"/>
                  </a:lnTo>
                  <a:lnTo>
                    <a:pt x="145935" y="496201"/>
                  </a:lnTo>
                  <a:lnTo>
                    <a:pt x="175120" y="496201"/>
                  </a:lnTo>
                  <a:lnTo>
                    <a:pt x="175120" y="467017"/>
                  </a:lnTo>
                  <a:close/>
                </a:path>
                <a:path w="262889" h="847089">
                  <a:moveTo>
                    <a:pt x="175120" y="233514"/>
                  </a:moveTo>
                  <a:lnTo>
                    <a:pt x="145935" y="233514"/>
                  </a:lnTo>
                  <a:lnTo>
                    <a:pt x="145935" y="175133"/>
                  </a:lnTo>
                  <a:lnTo>
                    <a:pt x="116751" y="175133"/>
                  </a:lnTo>
                  <a:lnTo>
                    <a:pt x="116751" y="204317"/>
                  </a:lnTo>
                  <a:lnTo>
                    <a:pt x="87553" y="204317"/>
                  </a:lnTo>
                  <a:lnTo>
                    <a:pt x="87553" y="233502"/>
                  </a:lnTo>
                  <a:lnTo>
                    <a:pt x="116751" y="233502"/>
                  </a:lnTo>
                  <a:lnTo>
                    <a:pt x="116751" y="262699"/>
                  </a:lnTo>
                  <a:lnTo>
                    <a:pt x="87553" y="262699"/>
                  </a:lnTo>
                  <a:lnTo>
                    <a:pt x="87553" y="321081"/>
                  </a:lnTo>
                  <a:lnTo>
                    <a:pt x="116751" y="321081"/>
                  </a:lnTo>
                  <a:lnTo>
                    <a:pt x="116751" y="350266"/>
                  </a:lnTo>
                  <a:lnTo>
                    <a:pt x="145935" y="350266"/>
                  </a:lnTo>
                  <a:lnTo>
                    <a:pt x="145935" y="408635"/>
                  </a:lnTo>
                  <a:lnTo>
                    <a:pt x="175120" y="408635"/>
                  </a:lnTo>
                  <a:lnTo>
                    <a:pt x="175120" y="291884"/>
                  </a:lnTo>
                  <a:lnTo>
                    <a:pt x="145935" y="291884"/>
                  </a:lnTo>
                  <a:lnTo>
                    <a:pt x="145935" y="262699"/>
                  </a:lnTo>
                  <a:lnTo>
                    <a:pt x="175120" y="262699"/>
                  </a:lnTo>
                  <a:lnTo>
                    <a:pt x="175120" y="233514"/>
                  </a:lnTo>
                  <a:close/>
                </a:path>
                <a:path w="262889" h="847089">
                  <a:moveTo>
                    <a:pt x="175120" y="116751"/>
                  </a:moveTo>
                  <a:lnTo>
                    <a:pt x="145935" y="116751"/>
                  </a:lnTo>
                  <a:lnTo>
                    <a:pt x="145935" y="175133"/>
                  </a:lnTo>
                  <a:lnTo>
                    <a:pt x="175120" y="175133"/>
                  </a:lnTo>
                  <a:lnTo>
                    <a:pt x="175120" y="116751"/>
                  </a:lnTo>
                  <a:close/>
                </a:path>
                <a:path w="262889" h="847089">
                  <a:moveTo>
                    <a:pt x="175120" y="58381"/>
                  </a:moveTo>
                  <a:lnTo>
                    <a:pt x="145935" y="58381"/>
                  </a:lnTo>
                  <a:lnTo>
                    <a:pt x="116751" y="58381"/>
                  </a:lnTo>
                  <a:lnTo>
                    <a:pt x="116751" y="87566"/>
                  </a:lnTo>
                  <a:lnTo>
                    <a:pt x="145935" y="87566"/>
                  </a:lnTo>
                  <a:lnTo>
                    <a:pt x="175120" y="87566"/>
                  </a:lnTo>
                  <a:lnTo>
                    <a:pt x="175120" y="58381"/>
                  </a:lnTo>
                  <a:close/>
                </a:path>
                <a:path w="262889" h="847089">
                  <a:moveTo>
                    <a:pt x="204317" y="612965"/>
                  </a:moveTo>
                  <a:lnTo>
                    <a:pt x="175133" y="612965"/>
                  </a:lnTo>
                  <a:lnTo>
                    <a:pt x="175133" y="642150"/>
                  </a:lnTo>
                  <a:lnTo>
                    <a:pt x="204317" y="642150"/>
                  </a:lnTo>
                  <a:lnTo>
                    <a:pt x="204317" y="612965"/>
                  </a:lnTo>
                  <a:close/>
                </a:path>
                <a:path w="262889" h="847089">
                  <a:moveTo>
                    <a:pt x="204317" y="379450"/>
                  </a:moveTo>
                  <a:lnTo>
                    <a:pt x="175133" y="379450"/>
                  </a:lnTo>
                  <a:lnTo>
                    <a:pt x="175133" y="408635"/>
                  </a:lnTo>
                  <a:lnTo>
                    <a:pt x="204317" y="408635"/>
                  </a:lnTo>
                  <a:lnTo>
                    <a:pt x="204317" y="379450"/>
                  </a:lnTo>
                  <a:close/>
                </a:path>
                <a:path w="262889" h="847089">
                  <a:moveTo>
                    <a:pt x="233502" y="758913"/>
                  </a:moveTo>
                  <a:lnTo>
                    <a:pt x="204317" y="758913"/>
                  </a:lnTo>
                  <a:lnTo>
                    <a:pt x="175133" y="758913"/>
                  </a:lnTo>
                  <a:lnTo>
                    <a:pt x="175133" y="788098"/>
                  </a:lnTo>
                  <a:lnTo>
                    <a:pt x="204317" y="788098"/>
                  </a:lnTo>
                  <a:lnTo>
                    <a:pt x="204317" y="817295"/>
                  </a:lnTo>
                  <a:lnTo>
                    <a:pt x="233502" y="817295"/>
                  </a:lnTo>
                  <a:lnTo>
                    <a:pt x="233502" y="758913"/>
                  </a:lnTo>
                  <a:close/>
                </a:path>
                <a:path w="262889" h="847089">
                  <a:moveTo>
                    <a:pt x="233502" y="700532"/>
                  </a:moveTo>
                  <a:lnTo>
                    <a:pt x="204317" y="700532"/>
                  </a:lnTo>
                  <a:lnTo>
                    <a:pt x="204317" y="671347"/>
                  </a:lnTo>
                  <a:lnTo>
                    <a:pt x="175133" y="671347"/>
                  </a:lnTo>
                  <a:lnTo>
                    <a:pt x="175133" y="729729"/>
                  </a:lnTo>
                  <a:lnTo>
                    <a:pt x="204317" y="729729"/>
                  </a:lnTo>
                  <a:lnTo>
                    <a:pt x="233502" y="729716"/>
                  </a:lnTo>
                  <a:lnTo>
                    <a:pt x="233502" y="700532"/>
                  </a:lnTo>
                  <a:close/>
                </a:path>
                <a:path w="262889" h="847089">
                  <a:moveTo>
                    <a:pt x="233502" y="525399"/>
                  </a:moveTo>
                  <a:lnTo>
                    <a:pt x="204317" y="525399"/>
                  </a:lnTo>
                  <a:lnTo>
                    <a:pt x="175133" y="525399"/>
                  </a:lnTo>
                  <a:lnTo>
                    <a:pt x="175133" y="554583"/>
                  </a:lnTo>
                  <a:lnTo>
                    <a:pt x="204317" y="554583"/>
                  </a:lnTo>
                  <a:lnTo>
                    <a:pt x="204317" y="583780"/>
                  </a:lnTo>
                  <a:lnTo>
                    <a:pt x="233502" y="583780"/>
                  </a:lnTo>
                  <a:lnTo>
                    <a:pt x="233502" y="525399"/>
                  </a:lnTo>
                  <a:close/>
                </a:path>
                <a:path w="262889" h="847089">
                  <a:moveTo>
                    <a:pt x="233502" y="467017"/>
                  </a:moveTo>
                  <a:lnTo>
                    <a:pt x="204317" y="467017"/>
                  </a:lnTo>
                  <a:lnTo>
                    <a:pt x="204317" y="437832"/>
                  </a:lnTo>
                  <a:lnTo>
                    <a:pt x="175133" y="437832"/>
                  </a:lnTo>
                  <a:lnTo>
                    <a:pt x="175133" y="496214"/>
                  </a:lnTo>
                  <a:lnTo>
                    <a:pt x="204317" y="496214"/>
                  </a:lnTo>
                  <a:lnTo>
                    <a:pt x="233502" y="496201"/>
                  </a:lnTo>
                  <a:lnTo>
                    <a:pt x="233502" y="467017"/>
                  </a:lnTo>
                  <a:close/>
                </a:path>
                <a:path w="262889" h="847089">
                  <a:moveTo>
                    <a:pt x="233502" y="291884"/>
                  </a:moveTo>
                  <a:lnTo>
                    <a:pt x="204317" y="291884"/>
                  </a:lnTo>
                  <a:lnTo>
                    <a:pt x="175133" y="291884"/>
                  </a:lnTo>
                  <a:lnTo>
                    <a:pt x="175133" y="321068"/>
                  </a:lnTo>
                  <a:lnTo>
                    <a:pt x="204317" y="321068"/>
                  </a:lnTo>
                  <a:lnTo>
                    <a:pt x="204317" y="350266"/>
                  </a:lnTo>
                  <a:lnTo>
                    <a:pt x="233502" y="350266"/>
                  </a:lnTo>
                  <a:lnTo>
                    <a:pt x="233502" y="291884"/>
                  </a:lnTo>
                  <a:close/>
                </a:path>
                <a:path w="262889" h="847089">
                  <a:moveTo>
                    <a:pt x="233502" y="58381"/>
                  </a:moveTo>
                  <a:lnTo>
                    <a:pt x="204317" y="58381"/>
                  </a:lnTo>
                  <a:lnTo>
                    <a:pt x="204317" y="87566"/>
                  </a:lnTo>
                  <a:lnTo>
                    <a:pt x="175133" y="87566"/>
                  </a:lnTo>
                  <a:lnTo>
                    <a:pt x="175133" y="116751"/>
                  </a:lnTo>
                  <a:lnTo>
                    <a:pt x="175133" y="262699"/>
                  </a:lnTo>
                  <a:lnTo>
                    <a:pt x="204317" y="262699"/>
                  </a:lnTo>
                  <a:lnTo>
                    <a:pt x="233502" y="262699"/>
                  </a:lnTo>
                  <a:lnTo>
                    <a:pt x="233502" y="233514"/>
                  </a:lnTo>
                  <a:lnTo>
                    <a:pt x="204317" y="233514"/>
                  </a:lnTo>
                  <a:lnTo>
                    <a:pt x="204317" y="175133"/>
                  </a:lnTo>
                  <a:lnTo>
                    <a:pt x="233502" y="175133"/>
                  </a:lnTo>
                  <a:lnTo>
                    <a:pt x="233502" y="145948"/>
                  </a:lnTo>
                  <a:lnTo>
                    <a:pt x="204317" y="145948"/>
                  </a:lnTo>
                  <a:lnTo>
                    <a:pt x="204317" y="116763"/>
                  </a:lnTo>
                  <a:lnTo>
                    <a:pt x="233502" y="116763"/>
                  </a:lnTo>
                  <a:lnTo>
                    <a:pt x="233502" y="58381"/>
                  </a:lnTo>
                  <a:close/>
                </a:path>
                <a:path w="262889" h="847089">
                  <a:moveTo>
                    <a:pt x="262699" y="612965"/>
                  </a:moveTo>
                  <a:lnTo>
                    <a:pt x="233514" y="612965"/>
                  </a:lnTo>
                  <a:lnTo>
                    <a:pt x="233514" y="671347"/>
                  </a:lnTo>
                  <a:lnTo>
                    <a:pt x="262699" y="671347"/>
                  </a:lnTo>
                  <a:lnTo>
                    <a:pt x="262699" y="612965"/>
                  </a:lnTo>
                  <a:close/>
                </a:path>
                <a:path w="262889" h="847089">
                  <a:moveTo>
                    <a:pt x="262699" y="554596"/>
                  </a:moveTo>
                  <a:lnTo>
                    <a:pt x="233514" y="554596"/>
                  </a:lnTo>
                  <a:lnTo>
                    <a:pt x="233514" y="583780"/>
                  </a:lnTo>
                  <a:lnTo>
                    <a:pt x="262699" y="583780"/>
                  </a:lnTo>
                  <a:lnTo>
                    <a:pt x="262699" y="554596"/>
                  </a:lnTo>
                  <a:close/>
                </a:path>
                <a:path w="262889" h="847089">
                  <a:moveTo>
                    <a:pt x="262699" y="467017"/>
                  </a:moveTo>
                  <a:lnTo>
                    <a:pt x="233514" y="467017"/>
                  </a:lnTo>
                  <a:lnTo>
                    <a:pt x="233514" y="496201"/>
                  </a:lnTo>
                  <a:lnTo>
                    <a:pt x="262699" y="496201"/>
                  </a:lnTo>
                  <a:lnTo>
                    <a:pt x="262699" y="467017"/>
                  </a:lnTo>
                  <a:close/>
                </a:path>
                <a:path w="262889" h="847089">
                  <a:moveTo>
                    <a:pt x="262699" y="379450"/>
                  </a:moveTo>
                  <a:lnTo>
                    <a:pt x="233514" y="379450"/>
                  </a:lnTo>
                  <a:lnTo>
                    <a:pt x="233514" y="437832"/>
                  </a:lnTo>
                  <a:lnTo>
                    <a:pt x="262699" y="437832"/>
                  </a:lnTo>
                  <a:lnTo>
                    <a:pt x="262699" y="379450"/>
                  </a:lnTo>
                  <a:close/>
                </a:path>
                <a:path w="262889" h="847089">
                  <a:moveTo>
                    <a:pt x="262699" y="321081"/>
                  </a:moveTo>
                  <a:lnTo>
                    <a:pt x="233514" y="321081"/>
                  </a:lnTo>
                  <a:lnTo>
                    <a:pt x="233514" y="350266"/>
                  </a:lnTo>
                  <a:lnTo>
                    <a:pt x="262699" y="350266"/>
                  </a:lnTo>
                  <a:lnTo>
                    <a:pt x="262699" y="321081"/>
                  </a:lnTo>
                  <a:close/>
                </a:path>
                <a:path w="262889" h="847089">
                  <a:moveTo>
                    <a:pt x="262699" y="233514"/>
                  </a:moveTo>
                  <a:lnTo>
                    <a:pt x="233514" y="233514"/>
                  </a:lnTo>
                  <a:lnTo>
                    <a:pt x="233514" y="262699"/>
                  </a:lnTo>
                  <a:lnTo>
                    <a:pt x="262699" y="262699"/>
                  </a:lnTo>
                  <a:lnTo>
                    <a:pt x="262699" y="233514"/>
                  </a:lnTo>
                  <a:close/>
                </a:path>
                <a:path w="262889" h="847089">
                  <a:moveTo>
                    <a:pt x="262699" y="175133"/>
                  </a:moveTo>
                  <a:lnTo>
                    <a:pt x="233514" y="175133"/>
                  </a:lnTo>
                  <a:lnTo>
                    <a:pt x="233514" y="204317"/>
                  </a:lnTo>
                  <a:lnTo>
                    <a:pt x="262699" y="204317"/>
                  </a:lnTo>
                  <a:lnTo>
                    <a:pt x="262699" y="175133"/>
                  </a:lnTo>
                  <a:close/>
                </a:path>
                <a:path w="262889" h="847089">
                  <a:moveTo>
                    <a:pt x="262699" y="58381"/>
                  </a:moveTo>
                  <a:lnTo>
                    <a:pt x="233514" y="58381"/>
                  </a:lnTo>
                  <a:lnTo>
                    <a:pt x="233514" y="116751"/>
                  </a:lnTo>
                  <a:lnTo>
                    <a:pt x="233514" y="145935"/>
                  </a:lnTo>
                  <a:lnTo>
                    <a:pt x="262699" y="145935"/>
                  </a:lnTo>
                  <a:lnTo>
                    <a:pt x="262699" y="116763"/>
                  </a:lnTo>
                  <a:lnTo>
                    <a:pt x="262699" y="58381"/>
                  </a:lnTo>
                  <a:close/>
                </a:path>
                <a:path w="262889" h="847089">
                  <a:moveTo>
                    <a:pt x="262699" y="29184"/>
                  </a:moveTo>
                  <a:lnTo>
                    <a:pt x="233514" y="29184"/>
                  </a:lnTo>
                  <a:lnTo>
                    <a:pt x="233514" y="58369"/>
                  </a:lnTo>
                  <a:lnTo>
                    <a:pt x="262699" y="58369"/>
                  </a:lnTo>
                  <a:lnTo>
                    <a:pt x="262699" y="2918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796389" y="3410762"/>
              <a:ext cx="292100" cy="847090"/>
            </a:xfrm>
            <a:custGeom>
              <a:avLst/>
              <a:gdLst/>
              <a:ahLst/>
              <a:cxnLst/>
              <a:rect l="l" t="t" r="r" b="b"/>
              <a:pathLst>
                <a:path w="292100" h="847089">
                  <a:moveTo>
                    <a:pt x="29184" y="788098"/>
                  </a:moveTo>
                  <a:lnTo>
                    <a:pt x="0" y="788098"/>
                  </a:lnTo>
                  <a:lnTo>
                    <a:pt x="0" y="817283"/>
                  </a:lnTo>
                  <a:lnTo>
                    <a:pt x="29184" y="817283"/>
                  </a:lnTo>
                  <a:lnTo>
                    <a:pt x="29184" y="788098"/>
                  </a:lnTo>
                  <a:close/>
                </a:path>
                <a:path w="292100" h="847089">
                  <a:moveTo>
                    <a:pt x="58369" y="554596"/>
                  </a:moveTo>
                  <a:lnTo>
                    <a:pt x="29184" y="554596"/>
                  </a:lnTo>
                  <a:lnTo>
                    <a:pt x="29184" y="583780"/>
                  </a:lnTo>
                  <a:lnTo>
                    <a:pt x="58369" y="583780"/>
                  </a:lnTo>
                  <a:lnTo>
                    <a:pt x="58369" y="554596"/>
                  </a:lnTo>
                  <a:close/>
                </a:path>
                <a:path w="292100" h="847089">
                  <a:moveTo>
                    <a:pt x="58369" y="437832"/>
                  </a:moveTo>
                  <a:lnTo>
                    <a:pt x="29184" y="437832"/>
                  </a:lnTo>
                  <a:lnTo>
                    <a:pt x="29184" y="496214"/>
                  </a:lnTo>
                  <a:lnTo>
                    <a:pt x="58369" y="496214"/>
                  </a:lnTo>
                  <a:lnTo>
                    <a:pt x="58369" y="437832"/>
                  </a:lnTo>
                  <a:close/>
                </a:path>
                <a:path w="292100" h="847089">
                  <a:moveTo>
                    <a:pt x="58369" y="321081"/>
                  </a:moveTo>
                  <a:lnTo>
                    <a:pt x="29184" y="321081"/>
                  </a:lnTo>
                  <a:lnTo>
                    <a:pt x="29184" y="350266"/>
                  </a:lnTo>
                  <a:lnTo>
                    <a:pt x="58369" y="350266"/>
                  </a:lnTo>
                  <a:lnTo>
                    <a:pt x="58369" y="321081"/>
                  </a:lnTo>
                  <a:close/>
                </a:path>
                <a:path w="292100" h="847089">
                  <a:moveTo>
                    <a:pt x="87553" y="642162"/>
                  </a:moveTo>
                  <a:lnTo>
                    <a:pt x="58369" y="642162"/>
                  </a:lnTo>
                  <a:lnTo>
                    <a:pt x="29184" y="642162"/>
                  </a:lnTo>
                  <a:lnTo>
                    <a:pt x="29184" y="612965"/>
                  </a:lnTo>
                  <a:lnTo>
                    <a:pt x="0" y="612965"/>
                  </a:lnTo>
                  <a:lnTo>
                    <a:pt x="0" y="671347"/>
                  </a:lnTo>
                  <a:lnTo>
                    <a:pt x="29184" y="671347"/>
                  </a:lnTo>
                  <a:lnTo>
                    <a:pt x="29184" y="700532"/>
                  </a:lnTo>
                  <a:lnTo>
                    <a:pt x="0" y="700532"/>
                  </a:lnTo>
                  <a:lnTo>
                    <a:pt x="0" y="729716"/>
                  </a:lnTo>
                  <a:lnTo>
                    <a:pt x="29184" y="729716"/>
                  </a:lnTo>
                  <a:lnTo>
                    <a:pt x="29184" y="700544"/>
                  </a:lnTo>
                  <a:lnTo>
                    <a:pt x="58369" y="700544"/>
                  </a:lnTo>
                  <a:lnTo>
                    <a:pt x="58369" y="729729"/>
                  </a:lnTo>
                  <a:lnTo>
                    <a:pt x="29184" y="729729"/>
                  </a:lnTo>
                  <a:lnTo>
                    <a:pt x="29184" y="758913"/>
                  </a:lnTo>
                  <a:lnTo>
                    <a:pt x="58369" y="758913"/>
                  </a:lnTo>
                  <a:lnTo>
                    <a:pt x="58369" y="788111"/>
                  </a:lnTo>
                  <a:lnTo>
                    <a:pt x="87553" y="788111"/>
                  </a:lnTo>
                  <a:lnTo>
                    <a:pt x="87553" y="642162"/>
                  </a:lnTo>
                  <a:close/>
                </a:path>
                <a:path w="292100" h="847089">
                  <a:moveTo>
                    <a:pt x="87553" y="525399"/>
                  </a:moveTo>
                  <a:lnTo>
                    <a:pt x="58369" y="525399"/>
                  </a:lnTo>
                  <a:lnTo>
                    <a:pt x="58369" y="554583"/>
                  </a:lnTo>
                  <a:lnTo>
                    <a:pt x="87553" y="554583"/>
                  </a:lnTo>
                  <a:lnTo>
                    <a:pt x="87553" y="525399"/>
                  </a:lnTo>
                  <a:close/>
                </a:path>
                <a:path w="292100" h="847089">
                  <a:moveTo>
                    <a:pt x="87553" y="408647"/>
                  </a:moveTo>
                  <a:lnTo>
                    <a:pt x="58369" y="408647"/>
                  </a:lnTo>
                  <a:lnTo>
                    <a:pt x="58369" y="437832"/>
                  </a:lnTo>
                  <a:lnTo>
                    <a:pt x="87553" y="437832"/>
                  </a:lnTo>
                  <a:lnTo>
                    <a:pt x="87553" y="408647"/>
                  </a:lnTo>
                  <a:close/>
                </a:path>
                <a:path w="292100" h="847089">
                  <a:moveTo>
                    <a:pt x="87553" y="87566"/>
                  </a:moveTo>
                  <a:lnTo>
                    <a:pt x="58369" y="87566"/>
                  </a:lnTo>
                  <a:lnTo>
                    <a:pt x="58369" y="116751"/>
                  </a:lnTo>
                  <a:lnTo>
                    <a:pt x="58369" y="204317"/>
                  </a:lnTo>
                  <a:lnTo>
                    <a:pt x="29184" y="204317"/>
                  </a:lnTo>
                  <a:lnTo>
                    <a:pt x="29184" y="291884"/>
                  </a:lnTo>
                  <a:lnTo>
                    <a:pt x="58369" y="291884"/>
                  </a:lnTo>
                  <a:lnTo>
                    <a:pt x="58369" y="321081"/>
                  </a:lnTo>
                  <a:lnTo>
                    <a:pt x="87553" y="321081"/>
                  </a:lnTo>
                  <a:lnTo>
                    <a:pt x="87553" y="262699"/>
                  </a:lnTo>
                  <a:lnTo>
                    <a:pt x="58369" y="262699"/>
                  </a:lnTo>
                  <a:lnTo>
                    <a:pt x="58369" y="233502"/>
                  </a:lnTo>
                  <a:lnTo>
                    <a:pt x="87553" y="233502"/>
                  </a:lnTo>
                  <a:lnTo>
                    <a:pt x="87553" y="116751"/>
                  </a:lnTo>
                  <a:lnTo>
                    <a:pt x="87553" y="87566"/>
                  </a:lnTo>
                  <a:close/>
                </a:path>
                <a:path w="292100" h="847089">
                  <a:moveTo>
                    <a:pt x="87553" y="0"/>
                  </a:moveTo>
                  <a:lnTo>
                    <a:pt x="58369" y="0"/>
                  </a:lnTo>
                  <a:lnTo>
                    <a:pt x="29184" y="0"/>
                  </a:lnTo>
                  <a:lnTo>
                    <a:pt x="29184" y="58381"/>
                  </a:lnTo>
                  <a:lnTo>
                    <a:pt x="29184" y="87566"/>
                  </a:lnTo>
                  <a:lnTo>
                    <a:pt x="58369" y="87566"/>
                  </a:lnTo>
                  <a:lnTo>
                    <a:pt x="58369" y="58381"/>
                  </a:lnTo>
                  <a:lnTo>
                    <a:pt x="58369" y="29184"/>
                  </a:lnTo>
                  <a:lnTo>
                    <a:pt x="87553" y="29184"/>
                  </a:lnTo>
                  <a:lnTo>
                    <a:pt x="87553" y="0"/>
                  </a:lnTo>
                  <a:close/>
                </a:path>
                <a:path w="292100" h="847089">
                  <a:moveTo>
                    <a:pt x="116751" y="437832"/>
                  </a:moveTo>
                  <a:lnTo>
                    <a:pt x="87566" y="437832"/>
                  </a:lnTo>
                  <a:lnTo>
                    <a:pt x="87566" y="496214"/>
                  </a:lnTo>
                  <a:lnTo>
                    <a:pt x="116751" y="496214"/>
                  </a:lnTo>
                  <a:lnTo>
                    <a:pt x="116751" y="437832"/>
                  </a:lnTo>
                  <a:close/>
                </a:path>
                <a:path w="292100" h="847089">
                  <a:moveTo>
                    <a:pt x="145935" y="408647"/>
                  </a:moveTo>
                  <a:lnTo>
                    <a:pt x="116751" y="408647"/>
                  </a:lnTo>
                  <a:lnTo>
                    <a:pt x="116751" y="437832"/>
                  </a:lnTo>
                  <a:lnTo>
                    <a:pt x="145935" y="437832"/>
                  </a:lnTo>
                  <a:lnTo>
                    <a:pt x="145935" y="408647"/>
                  </a:lnTo>
                  <a:close/>
                </a:path>
                <a:path w="292100" h="847089">
                  <a:moveTo>
                    <a:pt x="145935" y="321081"/>
                  </a:moveTo>
                  <a:lnTo>
                    <a:pt x="116751" y="321081"/>
                  </a:lnTo>
                  <a:lnTo>
                    <a:pt x="87566" y="321081"/>
                  </a:lnTo>
                  <a:lnTo>
                    <a:pt x="87566" y="350266"/>
                  </a:lnTo>
                  <a:lnTo>
                    <a:pt x="116751" y="350266"/>
                  </a:lnTo>
                  <a:lnTo>
                    <a:pt x="116751" y="379450"/>
                  </a:lnTo>
                  <a:lnTo>
                    <a:pt x="87566" y="379450"/>
                  </a:lnTo>
                  <a:lnTo>
                    <a:pt x="87566" y="408635"/>
                  </a:lnTo>
                  <a:lnTo>
                    <a:pt x="116751" y="408635"/>
                  </a:lnTo>
                  <a:lnTo>
                    <a:pt x="116751" y="379463"/>
                  </a:lnTo>
                  <a:lnTo>
                    <a:pt x="145935" y="379463"/>
                  </a:lnTo>
                  <a:lnTo>
                    <a:pt x="145935" y="321081"/>
                  </a:lnTo>
                  <a:close/>
                </a:path>
                <a:path w="292100" h="847089">
                  <a:moveTo>
                    <a:pt x="145935" y="145948"/>
                  </a:moveTo>
                  <a:lnTo>
                    <a:pt x="116751" y="145948"/>
                  </a:lnTo>
                  <a:lnTo>
                    <a:pt x="87566" y="145948"/>
                  </a:lnTo>
                  <a:lnTo>
                    <a:pt x="87566" y="175133"/>
                  </a:lnTo>
                  <a:lnTo>
                    <a:pt x="116751" y="175133"/>
                  </a:lnTo>
                  <a:lnTo>
                    <a:pt x="116751" y="204317"/>
                  </a:lnTo>
                  <a:lnTo>
                    <a:pt x="87566" y="204317"/>
                  </a:lnTo>
                  <a:lnTo>
                    <a:pt x="87566" y="233502"/>
                  </a:lnTo>
                  <a:lnTo>
                    <a:pt x="116751" y="233502"/>
                  </a:lnTo>
                  <a:lnTo>
                    <a:pt x="116751" y="204330"/>
                  </a:lnTo>
                  <a:lnTo>
                    <a:pt x="145935" y="204330"/>
                  </a:lnTo>
                  <a:lnTo>
                    <a:pt x="145935" y="145948"/>
                  </a:lnTo>
                  <a:close/>
                </a:path>
                <a:path w="292100" h="847089">
                  <a:moveTo>
                    <a:pt x="145935" y="87566"/>
                  </a:moveTo>
                  <a:lnTo>
                    <a:pt x="116751" y="87566"/>
                  </a:lnTo>
                  <a:lnTo>
                    <a:pt x="116751" y="116751"/>
                  </a:lnTo>
                  <a:lnTo>
                    <a:pt x="145935" y="116751"/>
                  </a:lnTo>
                  <a:lnTo>
                    <a:pt x="145935" y="87566"/>
                  </a:lnTo>
                  <a:close/>
                </a:path>
                <a:path w="292100" h="847089">
                  <a:moveTo>
                    <a:pt x="145935" y="29184"/>
                  </a:moveTo>
                  <a:lnTo>
                    <a:pt x="116751" y="29184"/>
                  </a:lnTo>
                  <a:lnTo>
                    <a:pt x="116751" y="0"/>
                  </a:lnTo>
                  <a:lnTo>
                    <a:pt x="87566" y="0"/>
                  </a:lnTo>
                  <a:lnTo>
                    <a:pt x="87566" y="58381"/>
                  </a:lnTo>
                  <a:lnTo>
                    <a:pt x="87566" y="87566"/>
                  </a:lnTo>
                  <a:lnTo>
                    <a:pt x="116751" y="87566"/>
                  </a:lnTo>
                  <a:lnTo>
                    <a:pt x="116751" y="58381"/>
                  </a:lnTo>
                  <a:lnTo>
                    <a:pt x="145935" y="58369"/>
                  </a:lnTo>
                  <a:lnTo>
                    <a:pt x="145935" y="29184"/>
                  </a:lnTo>
                  <a:close/>
                </a:path>
                <a:path w="292100" h="847089">
                  <a:moveTo>
                    <a:pt x="175120" y="525399"/>
                  </a:moveTo>
                  <a:lnTo>
                    <a:pt x="145935" y="525399"/>
                  </a:lnTo>
                  <a:lnTo>
                    <a:pt x="145935" y="554596"/>
                  </a:lnTo>
                  <a:lnTo>
                    <a:pt x="116751" y="554596"/>
                  </a:lnTo>
                  <a:lnTo>
                    <a:pt x="87566" y="554596"/>
                  </a:lnTo>
                  <a:lnTo>
                    <a:pt x="87566" y="583780"/>
                  </a:lnTo>
                  <a:lnTo>
                    <a:pt x="116751" y="583780"/>
                  </a:lnTo>
                  <a:lnTo>
                    <a:pt x="116751" y="612965"/>
                  </a:lnTo>
                  <a:lnTo>
                    <a:pt x="87566" y="612965"/>
                  </a:lnTo>
                  <a:lnTo>
                    <a:pt x="87566" y="729716"/>
                  </a:lnTo>
                  <a:lnTo>
                    <a:pt x="116751" y="729716"/>
                  </a:lnTo>
                  <a:lnTo>
                    <a:pt x="145935" y="729729"/>
                  </a:lnTo>
                  <a:lnTo>
                    <a:pt x="145935" y="758913"/>
                  </a:lnTo>
                  <a:lnTo>
                    <a:pt x="116751" y="758913"/>
                  </a:lnTo>
                  <a:lnTo>
                    <a:pt x="87566" y="758913"/>
                  </a:lnTo>
                  <a:lnTo>
                    <a:pt x="87566" y="788098"/>
                  </a:lnTo>
                  <a:lnTo>
                    <a:pt x="116751" y="788098"/>
                  </a:lnTo>
                  <a:lnTo>
                    <a:pt x="116751" y="817295"/>
                  </a:lnTo>
                  <a:lnTo>
                    <a:pt x="87566" y="817295"/>
                  </a:lnTo>
                  <a:lnTo>
                    <a:pt x="87566" y="846480"/>
                  </a:lnTo>
                  <a:lnTo>
                    <a:pt x="116751" y="846480"/>
                  </a:lnTo>
                  <a:lnTo>
                    <a:pt x="145935" y="846480"/>
                  </a:lnTo>
                  <a:lnTo>
                    <a:pt x="175120" y="846480"/>
                  </a:lnTo>
                  <a:lnTo>
                    <a:pt x="175120" y="817295"/>
                  </a:lnTo>
                  <a:lnTo>
                    <a:pt x="145935" y="817295"/>
                  </a:lnTo>
                  <a:lnTo>
                    <a:pt x="145935" y="788098"/>
                  </a:lnTo>
                  <a:lnTo>
                    <a:pt x="175120" y="788098"/>
                  </a:lnTo>
                  <a:lnTo>
                    <a:pt x="175120" y="700532"/>
                  </a:lnTo>
                  <a:lnTo>
                    <a:pt x="145935" y="700532"/>
                  </a:lnTo>
                  <a:lnTo>
                    <a:pt x="145935" y="612965"/>
                  </a:lnTo>
                  <a:lnTo>
                    <a:pt x="175120" y="612965"/>
                  </a:lnTo>
                  <a:lnTo>
                    <a:pt x="175120" y="525399"/>
                  </a:lnTo>
                  <a:close/>
                </a:path>
                <a:path w="292100" h="847089">
                  <a:moveTo>
                    <a:pt x="175120" y="437832"/>
                  </a:moveTo>
                  <a:lnTo>
                    <a:pt x="145935" y="437832"/>
                  </a:lnTo>
                  <a:lnTo>
                    <a:pt x="145935" y="496214"/>
                  </a:lnTo>
                  <a:lnTo>
                    <a:pt x="175120" y="496214"/>
                  </a:lnTo>
                  <a:lnTo>
                    <a:pt x="175120" y="437832"/>
                  </a:lnTo>
                  <a:close/>
                </a:path>
                <a:path w="292100" h="847089">
                  <a:moveTo>
                    <a:pt x="175120" y="233514"/>
                  </a:moveTo>
                  <a:lnTo>
                    <a:pt x="145935" y="233514"/>
                  </a:lnTo>
                  <a:lnTo>
                    <a:pt x="116751" y="233514"/>
                  </a:lnTo>
                  <a:lnTo>
                    <a:pt x="116751" y="262699"/>
                  </a:lnTo>
                  <a:lnTo>
                    <a:pt x="145935" y="262699"/>
                  </a:lnTo>
                  <a:lnTo>
                    <a:pt x="145935" y="291896"/>
                  </a:lnTo>
                  <a:lnTo>
                    <a:pt x="175120" y="291896"/>
                  </a:lnTo>
                  <a:lnTo>
                    <a:pt x="175120" y="233514"/>
                  </a:lnTo>
                  <a:close/>
                </a:path>
                <a:path w="292100" h="847089">
                  <a:moveTo>
                    <a:pt x="204317" y="788098"/>
                  </a:moveTo>
                  <a:lnTo>
                    <a:pt x="175133" y="788098"/>
                  </a:lnTo>
                  <a:lnTo>
                    <a:pt x="175133" y="817283"/>
                  </a:lnTo>
                  <a:lnTo>
                    <a:pt x="204317" y="817283"/>
                  </a:lnTo>
                  <a:lnTo>
                    <a:pt x="204317" y="788098"/>
                  </a:lnTo>
                  <a:close/>
                </a:path>
                <a:path w="292100" h="847089">
                  <a:moveTo>
                    <a:pt x="204317" y="642162"/>
                  </a:moveTo>
                  <a:lnTo>
                    <a:pt x="175133" y="642162"/>
                  </a:lnTo>
                  <a:lnTo>
                    <a:pt x="175133" y="671347"/>
                  </a:lnTo>
                  <a:lnTo>
                    <a:pt x="204317" y="671347"/>
                  </a:lnTo>
                  <a:lnTo>
                    <a:pt x="204317" y="642162"/>
                  </a:lnTo>
                  <a:close/>
                </a:path>
                <a:path w="292100" h="847089">
                  <a:moveTo>
                    <a:pt x="262686" y="496214"/>
                  </a:moveTo>
                  <a:lnTo>
                    <a:pt x="233502" y="496214"/>
                  </a:lnTo>
                  <a:lnTo>
                    <a:pt x="233502" y="467017"/>
                  </a:lnTo>
                  <a:lnTo>
                    <a:pt x="204317" y="467017"/>
                  </a:lnTo>
                  <a:lnTo>
                    <a:pt x="204317" y="496214"/>
                  </a:lnTo>
                  <a:lnTo>
                    <a:pt x="175133" y="496214"/>
                  </a:lnTo>
                  <a:lnTo>
                    <a:pt x="175133" y="554596"/>
                  </a:lnTo>
                  <a:lnTo>
                    <a:pt x="204317" y="554596"/>
                  </a:lnTo>
                  <a:lnTo>
                    <a:pt x="204317" y="525399"/>
                  </a:lnTo>
                  <a:lnTo>
                    <a:pt x="233502" y="525399"/>
                  </a:lnTo>
                  <a:lnTo>
                    <a:pt x="233502" y="583780"/>
                  </a:lnTo>
                  <a:lnTo>
                    <a:pt x="204317" y="583780"/>
                  </a:lnTo>
                  <a:lnTo>
                    <a:pt x="175133" y="583780"/>
                  </a:lnTo>
                  <a:lnTo>
                    <a:pt x="175133" y="612965"/>
                  </a:lnTo>
                  <a:lnTo>
                    <a:pt x="204317" y="612965"/>
                  </a:lnTo>
                  <a:lnTo>
                    <a:pt x="233502" y="612965"/>
                  </a:lnTo>
                  <a:lnTo>
                    <a:pt x="233502" y="700532"/>
                  </a:lnTo>
                  <a:lnTo>
                    <a:pt x="204317" y="700532"/>
                  </a:lnTo>
                  <a:lnTo>
                    <a:pt x="175133" y="700532"/>
                  </a:lnTo>
                  <a:lnTo>
                    <a:pt x="175133" y="729716"/>
                  </a:lnTo>
                  <a:lnTo>
                    <a:pt x="204317" y="729716"/>
                  </a:lnTo>
                  <a:lnTo>
                    <a:pt x="233502" y="729716"/>
                  </a:lnTo>
                  <a:lnTo>
                    <a:pt x="262686" y="729729"/>
                  </a:lnTo>
                  <a:lnTo>
                    <a:pt x="262686" y="496214"/>
                  </a:lnTo>
                  <a:close/>
                </a:path>
                <a:path w="292100" h="847089">
                  <a:moveTo>
                    <a:pt x="262686" y="379450"/>
                  </a:moveTo>
                  <a:lnTo>
                    <a:pt x="233502" y="379450"/>
                  </a:lnTo>
                  <a:lnTo>
                    <a:pt x="233502" y="350266"/>
                  </a:lnTo>
                  <a:lnTo>
                    <a:pt x="204317" y="350266"/>
                  </a:lnTo>
                  <a:lnTo>
                    <a:pt x="204317" y="379450"/>
                  </a:lnTo>
                  <a:lnTo>
                    <a:pt x="175133" y="379450"/>
                  </a:lnTo>
                  <a:lnTo>
                    <a:pt x="175133" y="408635"/>
                  </a:lnTo>
                  <a:lnTo>
                    <a:pt x="204317" y="408635"/>
                  </a:lnTo>
                  <a:lnTo>
                    <a:pt x="233502" y="408647"/>
                  </a:lnTo>
                  <a:lnTo>
                    <a:pt x="262686" y="408635"/>
                  </a:lnTo>
                  <a:lnTo>
                    <a:pt x="262686" y="379450"/>
                  </a:lnTo>
                  <a:close/>
                </a:path>
                <a:path w="292100" h="847089">
                  <a:moveTo>
                    <a:pt x="262686" y="233514"/>
                  </a:moveTo>
                  <a:lnTo>
                    <a:pt x="233502" y="233514"/>
                  </a:lnTo>
                  <a:lnTo>
                    <a:pt x="204317" y="233514"/>
                  </a:lnTo>
                  <a:lnTo>
                    <a:pt x="175133" y="233514"/>
                  </a:lnTo>
                  <a:lnTo>
                    <a:pt x="175133" y="350266"/>
                  </a:lnTo>
                  <a:lnTo>
                    <a:pt x="204317" y="350266"/>
                  </a:lnTo>
                  <a:lnTo>
                    <a:pt x="204317" y="321081"/>
                  </a:lnTo>
                  <a:lnTo>
                    <a:pt x="233502" y="321081"/>
                  </a:lnTo>
                  <a:lnTo>
                    <a:pt x="233502" y="291896"/>
                  </a:lnTo>
                  <a:lnTo>
                    <a:pt x="262686" y="291896"/>
                  </a:lnTo>
                  <a:lnTo>
                    <a:pt x="262686" y="233514"/>
                  </a:lnTo>
                  <a:close/>
                </a:path>
                <a:path w="292100" h="847089">
                  <a:moveTo>
                    <a:pt x="262686" y="58381"/>
                  </a:moveTo>
                  <a:lnTo>
                    <a:pt x="233502" y="58381"/>
                  </a:lnTo>
                  <a:lnTo>
                    <a:pt x="233502" y="116751"/>
                  </a:lnTo>
                  <a:lnTo>
                    <a:pt x="233502" y="145935"/>
                  </a:lnTo>
                  <a:lnTo>
                    <a:pt x="262686" y="145935"/>
                  </a:lnTo>
                  <a:lnTo>
                    <a:pt x="262686" y="116763"/>
                  </a:lnTo>
                  <a:lnTo>
                    <a:pt x="262686" y="58381"/>
                  </a:lnTo>
                  <a:close/>
                </a:path>
                <a:path w="292100" h="847089">
                  <a:moveTo>
                    <a:pt x="262686" y="0"/>
                  </a:moveTo>
                  <a:lnTo>
                    <a:pt x="233502" y="0"/>
                  </a:lnTo>
                  <a:lnTo>
                    <a:pt x="204317" y="0"/>
                  </a:lnTo>
                  <a:lnTo>
                    <a:pt x="175133" y="0"/>
                  </a:lnTo>
                  <a:lnTo>
                    <a:pt x="175133" y="58381"/>
                  </a:lnTo>
                  <a:lnTo>
                    <a:pt x="175133" y="116751"/>
                  </a:lnTo>
                  <a:lnTo>
                    <a:pt x="175133" y="204317"/>
                  </a:lnTo>
                  <a:lnTo>
                    <a:pt x="204317" y="204317"/>
                  </a:lnTo>
                  <a:lnTo>
                    <a:pt x="233502" y="204317"/>
                  </a:lnTo>
                  <a:lnTo>
                    <a:pt x="262686" y="204317"/>
                  </a:lnTo>
                  <a:lnTo>
                    <a:pt x="262686" y="175133"/>
                  </a:lnTo>
                  <a:lnTo>
                    <a:pt x="233502" y="175133"/>
                  </a:lnTo>
                  <a:lnTo>
                    <a:pt x="204317" y="175133"/>
                  </a:lnTo>
                  <a:lnTo>
                    <a:pt x="204317" y="116763"/>
                  </a:lnTo>
                  <a:lnTo>
                    <a:pt x="204317" y="58381"/>
                  </a:lnTo>
                  <a:lnTo>
                    <a:pt x="204317" y="29184"/>
                  </a:lnTo>
                  <a:lnTo>
                    <a:pt x="233502" y="29184"/>
                  </a:lnTo>
                  <a:lnTo>
                    <a:pt x="262686" y="29184"/>
                  </a:lnTo>
                  <a:lnTo>
                    <a:pt x="262686" y="0"/>
                  </a:lnTo>
                  <a:close/>
                </a:path>
                <a:path w="292100" h="847089">
                  <a:moveTo>
                    <a:pt x="291884" y="233514"/>
                  </a:moveTo>
                  <a:lnTo>
                    <a:pt x="262699" y="233514"/>
                  </a:lnTo>
                  <a:lnTo>
                    <a:pt x="262699" y="291896"/>
                  </a:lnTo>
                  <a:lnTo>
                    <a:pt x="291884" y="291896"/>
                  </a:lnTo>
                  <a:lnTo>
                    <a:pt x="291884" y="233514"/>
                  </a:lnTo>
                  <a:close/>
                </a:path>
                <a:path w="292100" h="847089">
                  <a:moveTo>
                    <a:pt x="291884" y="175133"/>
                  </a:moveTo>
                  <a:lnTo>
                    <a:pt x="262699" y="175133"/>
                  </a:lnTo>
                  <a:lnTo>
                    <a:pt x="262699" y="204317"/>
                  </a:lnTo>
                  <a:lnTo>
                    <a:pt x="291884" y="204317"/>
                  </a:lnTo>
                  <a:lnTo>
                    <a:pt x="291884" y="175133"/>
                  </a:lnTo>
                  <a:close/>
                </a:path>
                <a:path w="292100" h="847089">
                  <a:moveTo>
                    <a:pt x="291884" y="58381"/>
                  </a:moveTo>
                  <a:lnTo>
                    <a:pt x="262699" y="58381"/>
                  </a:lnTo>
                  <a:lnTo>
                    <a:pt x="262699" y="116751"/>
                  </a:lnTo>
                  <a:lnTo>
                    <a:pt x="262699" y="145935"/>
                  </a:lnTo>
                  <a:lnTo>
                    <a:pt x="291884" y="145935"/>
                  </a:lnTo>
                  <a:lnTo>
                    <a:pt x="291884" y="116763"/>
                  </a:lnTo>
                  <a:lnTo>
                    <a:pt x="291884" y="58381"/>
                  </a:lnTo>
                  <a:close/>
                </a:path>
                <a:path w="292100" h="847089">
                  <a:moveTo>
                    <a:pt x="291884" y="0"/>
                  </a:moveTo>
                  <a:lnTo>
                    <a:pt x="262699" y="0"/>
                  </a:lnTo>
                  <a:lnTo>
                    <a:pt x="262699" y="29184"/>
                  </a:lnTo>
                  <a:lnTo>
                    <a:pt x="291884" y="29184"/>
                  </a:lnTo>
                  <a:lnTo>
                    <a:pt x="291884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059089" y="3410762"/>
              <a:ext cx="116839" cy="847090"/>
            </a:xfrm>
            <a:custGeom>
              <a:avLst/>
              <a:gdLst/>
              <a:ahLst/>
              <a:cxnLst/>
              <a:rect l="l" t="t" r="r" b="b"/>
              <a:pathLst>
                <a:path w="116839" h="847089">
                  <a:moveTo>
                    <a:pt x="29184" y="700532"/>
                  </a:moveTo>
                  <a:lnTo>
                    <a:pt x="0" y="700532"/>
                  </a:lnTo>
                  <a:lnTo>
                    <a:pt x="0" y="729716"/>
                  </a:lnTo>
                  <a:lnTo>
                    <a:pt x="29184" y="729716"/>
                  </a:lnTo>
                  <a:lnTo>
                    <a:pt x="29184" y="700532"/>
                  </a:lnTo>
                  <a:close/>
                </a:path>
                <a:path w="116839" h="847089">
                  <a:moveTo>
                    <a:pt x="29184" y="583780"/>
                  </a:moveTo>
                  <a:lnTo>
                    <a:pt x="0" y="583780"/>
                  </a:lnTo>
                  <a:lnTo>
                    <a:pt x="0" y="612965"/>
                  </a:lnTo>
                  <a:lnTo>
                    <a:pt x="29184" y="612965"/>
                  </a:lnTo>
                  <a:lnTo>
                    <a:pt x="29184" y="583780"/>
                  </a:lnTo>
                  <a:close/>
                </a:path>
                <a:path w="116839" h="847089">
                  <a:moveTo>
                    <a:pt x="29184" y="496214"/>
                  </a:moveTo>
                  <a:lnTo>
                    <a:pt x="0" y="496214"/>
                  </a:lnTo>
                  <a:lnTo>
                    <a:pt x="0" y="525399"/>
                  </a:lnTo>
                  <a:lnTo>
                    <a:pt x="29184" y="525399"/>
                  </a:lnTo>
                  <a:lnTo>
                    <a:pt x="29184" y="496214"/>
                  </a:lnTo>
                  <a:close/>
                </a:path>
                <a:path w="116839" h="847089">
                  <a:moveTo>
                    <a:pt x="29184" y="321081"/>
                  </a:moveTo>
                  <a:lnTo>
                    <a:pt x="0" y="321081"/>
                  </a:lnTo>
                  <a:lnTo>
                    <a:pt x="0" y="350266"/>
                  </a:lnTo>
                  <a:lnTo>
                    <a:pt x="29184" y="350266"/>
                  </a:lnTo>
                  <a:lnTo>
                    <a:pt x="29184" y="321081"/>
                  </a:lnTo>
                  <a:close/>
                </a:path>
                <a:path w="116839" h="847089">
                  <a:moveTo>
                    <a:pt x="58369" y="642162"/>
                  </a:moveTo>
                  <a:lnTo>
                    <a:pt x="29184" y="642162"/>
                  </a:lnTo>
                  <a:lnTo>
                    <a:pt x="0" y="642162"/>
                  </a:lnTo>
                  <a:lnTo>
                    <a:pt x="0" y="671347"/>
                  </a:lnTo>
                  <a:lnTo>
                    <a:pt x="29184" y="671347"/>
                  </a:lnTo>
                  <a:lnTo>
                    <a:pt x="58369" y="671347"/>
                  </a:lnTo>
                  <a:lnTo>
                    <a:pt x="58369" y="642162"/>
                  </a:lnTo>
                  <a:close/>
                </a:path>
                <a:path w="116839" h="847089">
                  <a:moveTo>
                    <a:pt x="58369" y="525399"/>
                  </a:moveTo>
                  <a:lnTo>
                    <a:pt x="29184" y="525399"/>
                  </a:lnTo>
                  <a:lnTo>
                    <a:pt x="29184" y="554583"/>
                  </a:lnTo>
                  <a:lnTo>
                    <a:pt x="58369" y="554583"/>
                  </a:lnTo>
                  <a:lnTo>
                    <a:pt x="58369" y="525399"/>
                  </a:lnTo>
                  <a:close/>
                </a:path>
                <a:path w="116839" h="847089">
                  <a:moveTo>
                    <a:pt x="58369" y="58381"/>
                  </a:moveTo>
                  <a:lnTo>
                    <a:pt x="29184" y="58381"/>
                  </a:lnTo>
                  <a:lnTo>
                    <a:pt x="29184" y="116751"/>
                  </a:lnTo>
                  <a:lnTo>
                    <a:pt x="29184" y="145935"/>
                  </a:lnTo>
                  <a:lnTo>
                    <a:pt x="58369" y="145935"/>
                  </a:lnTo>
                  <a:lnTo>
                    <a:pt x="58369" y="116763"/>
                  </a:lnTo>
                  <a:lnTo>
                    <a:pt x="58369" y="58381"/>
                  </a:lnTo>
                  <a:close/>
                </a:path>
                <a:path w="116839" h="847089">
                  <a:moveTo>
                    <a:pt x="87553" y="671347"/>
                  </a:moveTo>
                  <a:lnTo>
                    <a:pt x="58369" y="671347"/>
                  </a:lnTo>
                  <a:lnTo>
                    <a:pt x="58369" y="758913"/>
                  </a:lnTo>
                  <a:lnTo>
                    <a:pt x="29184" y="758913"/>
                  </a:lnTo>
                  <a:lnTo>
                    <a:pt x="0" y="758913"/>
                  </a:lnTo>
                  <a:lnTo>
                    <a:pt x="0" y="817295"/>
                  </a:lnTo>
                  <a:lnTo>
                    <a:pt x="29184" y="817295"/>
                  </a:lnTo>
                  <a:lnTo>
                    <a:pt x="29184" y="788098"/>
                  </a:lnTo>
                  <a:lnTo>
                    <a:pt x="58369" y="788098"/>
                  </a:lnTo>
                  <a:lnTo>
                    <a:pt x="58369" y="846480"/>
                  </a:lnTo>
                  <a:lnTo>
                    <a:pt x="87553" y="846480"/>
                  </a:lnTo>
                  <a:lnTo>
                    <a:pt x="87553" y="671347"/>
                  </a:lnTo>
                  <a:close/>
                </a:path>
                <a:path w="116839" h="847089">
                  <a:moveTo>
                    <a:pt x="87553" y="554596"/>
                  </a:moveTo>
                  <a:lnTo>
                    <a:pt x="58369" y="554596"/>
                  </a:lnTo>
                  <a:lnTo>
                    <a:pt x="58369" y="583780"/>
                  </a:lnTo>
                  <a:lnTo>
                    <a:pt x="87553" y="583780"/>
                  </a:lnTo>
                  <a:lnTo>
                    <a:pt x="87553" y="554596"/>
                  </a:lnTo>
                  <a:close/>
                </a:path>
                <a:path w="116839" h="847089">
                  <a:moveTo>
                    <a:pt x="87553" y="437832"/>
                  </a:moveTo>
                  <a:lnTo>
                    <a:pt x="58369" y="437832"/>
                  </a:lnTo>
                  <a:lnTo>
                    <a:pt x="58369" y="525399"/>
                  </a:lnTo>
                  <a:lnTo>
                    <a:pt x="87553" y="525399"/>
                  </a:lnTo>
                  <a:lnTo>
                    <a:pt x="87553" y="437832"/>
                  </a:lnTo>
                  <a:close/>
                </a:path>
                <a:path w="116839" h="847089">
                  <a:moveTo>
                    <a:pt x="87553" y="321081"/>
                  </a:moveTo>
                  <a:lnTo>
                    <a:pt x="58369" y="321081"/>
                  </a:lnTo>
                  <a:lnTo>
                    <a:pt x="58369" y="379450"/>
                  </a:lnTo>
                  <a:lnTo>
                    <a:pt x="29184" y="379450"/>
                  </a:lnTo>
                  <a:lnTo>
                    <a:pt x="0" y="379450"/>
                  </a:lnTo>
                  <a:lnTo>
                    <a:pt x="0" y="437832"/>
                  </a:lnTo>
                  <a:lnTo>
                    <a:pt x="29184" y="437832"/>
                  </a:lnTo>
                  <a:lnTo>
                    <a:pt x="58369" y="437832"/>
                  </a:lnTo>
                  <a:lnTo>
                    <a:pt x="58369" y="408647"/>
                  </a:lnTo>
                  <a:lnTo>
                    <a:pt x="87553" y="408647"/>
                  </a:lnTo>
                  <a:lnTo>
                    <a:pt x="87553" y="321081"/>
                  </a:lnTo>
                  <a:close/>
                </a:path>
                <a:path w="116839" h="847089">
                  <a:moveTo>
                    <a:pt x="87553" y="262699"/>
                  </a:moveTo>
                  <a:lnTo>
                    <a:pt x="58369" y="262699"/>
                  </a:lnTo>
                  <a:lnTo>
                    <a:pt x="29184" y="262699"/>
                  </a:lnTo>
                  <a:lnTo>
                    <a:pt x="29184" y="233514"/>
                  </a:lnTo>
                  <a:lnTo>
                    <a:pt x="0" y="233514"/>
                  </a:lnTo>
                  <a:lnTo>
                    <a:pt x="0" y="291896"/>
                  </a:lnTo>
                  <a:lnTo>
                    <a:pt x="29184" y="291896"/>
                  </a:lnTo>
                  <a:lnTo>
                    <a:pt x="58369" y="291884"/>
                  </a:lnTo>
                  <a:lnTo>
                    <a:pt x="87553" y="291884"/>
                  </a:lnTo>
                  <a:lnTo>
                    <a:pt x="87553" y="262699"/>
                  </a:lnTo>
                  <a:close/>
                </a:path>
                <a:path w="116839" h="847089">
                  <a:moveTo>
                    <a:pt x="87553" y="175133"/>
                  </a:moveTo>
                  <a:lnTo>
                    <a:pt x="58369" y="175133"/>
                  </a:lnTo>
                  <a:lnTo>
                    <a:pt x="29184" y="175133"/>
                  </a:lnTo>
                  <a:lnTo>
                    <a:pt x="29184" y="204317"/>
                  </a:lnTo>
                  <a:lnTo>
                    <a:pt x="58369" y="204317"/>
                  </a:lnTo>
                  <a:lnTo>
                    <a:pt x="87553" y="204317"/>
                  </a:lnTo>
                  <a:lnTo>
                    <a:pt x="87553" y="175133"/>
                  </a:lnTo>
                  <a:close/>
                </a:path>
                <a:path w="116839" h="847089">
                  <a:moveTo>
                    <a:pt x="87553" y="0"/>
                  </a:moveTo>
                  <a:lnTo>
                    <a:pt x="58369" y="0"/>
                  </a:lnTo>
                  <a:lnTo>
                    <a:pt x="29184" y="0"/>
                  </a:lnTo>
                  <a:lnTo>
                    <a:pt x="29184" y="29184"/>
                  </a:lnTo>
                  <a:lnTo>
                    <a:pt x="58369" y="29184"/>
                  </a:lnTo>
                  <a:lnTo>
                    <a:pt x="87553" y="29184"/>
                  </a:lnTo>
                  <a:lnTo>
                    <a:pt x="87553" y="0"/>
                  </a:lnTo>
                  <a:close/>
                </a:path>
                <a:path w="116839" h="847089">
                  <a:moveTo>
                    <a:pt x="116751" y="758913"/>
                  </a:moveTo>
                  <a:lnTo>
                    <a:pt x="87566" y="758913"/>
                  </a:lnTo>
                  <a:lnTo>
                    <a:pt x="87566" y="817295"/>
                  </a:lnTo>
                  <a:lnTo>
                    <a:pt x="116751" y="817295"/>
                  </a:lnTo>
                  <a:lnTo>
                    <a:pt x="116751" y="758913"/>
                  </a:lnTo>
                  <a:close/>
                </a:path>
                <a:path w="116839" h="847089">
                  <a:moveTo>
                    <a:pt x="116751" y="496214"/>
                  </a:moveTo>
                  <a:lnTo>
                    <a:pt x="87566" y="496214"/>
                  </a:lnTo>
                  <a:lnTo>
                    <a:pt x="87566" y="729729"/>
                  </a:lnTo>
                  <a:lnTo>
                    <a:pt x="116751" y="729729"/>
                  </a:lnTo>
                  <a:lnTo>
                    <a:pt x="116751" y="496214"/>
                  </a:lnTo>
                  <a:close/>
                </a:path>
                <a:path w="116839" h="847089">
                  <a:moveTo>
                    <a:pt x="116751" y="379450"/>
                  </a:moveTo>
                  <a:lnTo>
                    <a:pt x="87566" y="379450"/>
                  </a:lnTo>
                  <a:lnTo>
                    <a:pt x="87566" y="467017"/>
                  </a:lnTo>
                  <a:lnTo>
                    <a:pt x="116751" y="467017"/>
                  </a:lnTo>
                  <a:lnTo>
                    <a:pt x="116751" y="379450"/>
                  </a:lnTo>
                  <a:close/>
                </a:path>
                <a:path w="116839" h="847089">
                  <a:moveTo>
                    <a:pt x="116751" y="233514"/>
                  </a:moveTo>
                  <a:lnTo>
                    <a:pt x="87566" y="233514"/>
                  </a:lnTo>
                  <a:lnTo>
                    <a:pt x="87566" y="350266"/>
                  </a:lnTo>
                  <a:lnTo>
                    <a:pt x="116751" y="350266"/>
                  </a:lnTo>
                  <a:lnTo>
                    <a:pt x="116751" y="233514"/>
                  </a:lnTo>
                  <a:close/>
                </a:path>
                <a:path w="116839" h="847089">
                  <a:moveTo>
                    <a:pt x="116751" y="0"/>
                  </a:moveTo>
                  <a:lnTo>
                    <a:pt x="87566" y="0"/>
                  </a:lnTo>
                  <a:lnTo>
                    <a:pt x="87566" y="58381"/>
                  </a:lnTo>
                  <a:lnTo>
                    <a:pt x="87566" y="116751"/>
                  </a:lnTo>
                  <a:lnTo>
                    <a:pt x="87566" y="204317"/>
                  </a:lnTo>
                  <a:lnTo>
                    <a:pt x="116751" y="204317"/>
                  </a:lnTo>
                  <a:lnTo>
                    <a:pt x="116751" y="116763"/>
                  </a:lnTo>
                  <a:lnTo>
                    <a:pt x="116751" y="58381"/>
                  </a:lnTo>
                  <a:lnTo>
                    <a:pt x="11675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9167300" y="6022345"/>
            <a:ext cx="775970" cy="59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Smart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alarm priorization system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283299" y="4405174"/>
            <a:ext cx="822960" cy="59753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Scan</a:t>
            </a:r>
            <a:r>
              <a:rPr sz="1100" b="1" spc="-15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5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me</a:t>
            </a:r>
            <a:endParaRPr sz="1100">
              <a:latin typeface="Source Sans Pro Semibold"/>
              <a:cs typeface="Source Sans Pro Semibold"/>
            </a:endParaRPr>
          </a:p>
          <a:p>
            <a:pPr marL="12700" marR="5080">
              <a:lnSpc>
                <a:spcPct val="113700"/>
              </a:lnSpc>
            </a:pP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to</a:t>
            </a:r>
            <a:r>
              <a:rPr sz="1100" b="1" spc="-1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see</a:t>
            </a:r>
            <a:r>
              <a:rPr sz="1100" b="1" spc="-1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 EOlife</a:t>
            </a:r>
            <a:r>
              <a:rPr sz="1100" b="0" spc="-10" dirty="0">
                <a:solidFill>
                  <a:srgbClr val="CC2028"/>
                </a:solidFill>
                <a:latin typeface="Source Sans Pro Light"/>
                <a:cs typeface="Source Sans Pro Light"/>
              </a:rPr>
              <a:t>® </a:t>
            </a:r>
            <a:r>
              <a:rPr sz="1100" b="1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in </a:t>
            </a:r>
            <a:r>
              <a:rPr sz="1100" b="1" spc="-10" dirty="0">
                <a:solidFill>
                  <a:srgbClr val="CC2028"/>
                </a:solidFill>
                <a:latin typeface="Source Sans Pro Semibold"/>
                <a:cs typeface="Source Sans Pro Semibold"/>
              </a:rPr>
              <a:t>action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077000" y="3159008"/>
            <a:ext cx="1386840" cy="2052320"/>
          </a:xfrm>
          <a:custGeom>
            <a:avLst/>
            <a:gdLst/>
            <a:ahLst/>
            <a:cxnLst/>
            <a:rect l="l" t="t" r="r" b="b"/>
            <a:pathLst>
              <a:path w="1386839" h="2052320">
                <a:moveTo>
                  <a:pt x="152400" y="0"/>
                </a:move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899602"/>
                </a:lnTo>
                <a:lnTo>
                  <a:pt x="7769" y="1947770"/>
                </a:lnTo>
                <a:lnTo>
                  <a:pt x="29405" y="1989605"/>
                </a:lnTo>
                <a:lnTo>
                  <a:pt x="62396" y="2022596"/>
                </a:lnTo>
                <a:lnTo>
                  <a:pt x="104231" y="2044232"/>
                </a:lnTo>
                <a:lnTo>
                  <a:pt x="152400" y="2052002"/>
                </a:lnTo>
                <a:lnTo>
                  <a:pt x="1234198" y="2052002"/>
                </a:lnTo>
                <a:lnTo>
                  <a:pt x="1282371" y="2044232"/>
                </a:lnTo>
                <a:lnTo>
                  <a:pt x="1324207" y="2022596"/>
                </a:lnTo>
                <a:lnTo>
                  <a:pt x="1357196" y="1989605"/>
                </a:lnTo>
                <a:lnTo>
                  <a:pt x="1378829" y="1947770"/>
                </a:lnTo>
                <a:lnTo>
                  <a:pt x="1386598" y="1899602"/>
                </a:lnTo>
                <a:lnTo>
                  <a:pt x="1386598" y="152400"/>
                </a:lnTo>
                <a:lnTo>
                  <a:pt x="1378829" y="104231"/>
                </a:lnTo>
                <a:lnTo>
                  <a:pt x="1357196" y="62396"/>
                </a:lnTo>
                <a:lnTo>
                  <a:pt x="1324207" y="29405"/>
                </a:lnTo>
                <a:lnTo>
                  <a:pt x="1282371" y="7769"/>
                </a:lnTo>
                <a:lnTo>
                  <a:pt x="1234198" y="0"/>
                </a:lnTo>
                <a:lnTo>
                  <a:pt x="152400" y="0"/>
                </a:lnTo>
                <a:close/>
              </a:path>
            </a:pathLst>
          </a:custGeom>
          <a:ln w="25399">
            <a:solidFill>
              <a:srgbClr val="CC202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>
            <a:spLocks noGrp="1"/>
          </p:cNvSpPr>
          <p:nvPr>
            <p:ph type="title"/>
          </p:nvPr>
        </p:nvSpPr>
        <p:spPr>
          <a:xfrm>
            <a:off x="5700500" y="598197"/>
            <a:ext cx="32727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25625" algn="l"/>
              </a:tabLst>
            </a:pPr>
            <a:r>
              <a:rPr sz="2000" b="1" dirty="0">
                <a:solidFill>
                  <a:srgbClr val="EF4050"/>
                </a:solidFill>
                <a:latin typeface="Source Sans Pro"/>
                <a:cs typeface="Source Sans Pro"/>
              </a:rPr>
              <a:t>Medical</a:t>
            </a:r>
            <a:r>
              <a:rPr sz="2000" b="1" spc="-20" dirty="0">
                <a:solidFill>
                  <a:srgbClr val="EF4050"/>
                </a:solidFill>
                <a:latin typeface="Source Sans Pro"/>
                <a:cs typeface="Source Sans Pro"/>
              </a:rPr>
              <a:t> </a:t>
            </a:r>
            <a:r>
              <a:rPr sz="2000" b="1" spc="-10" dirty="0">
                <a:solidFill>
                  <a:srgbClr val="EF4050"/>
                </a:solidFill>
                <a:latin typeface="Source Sans Pro"/>
                <a:cs typeface="Source Sans Pro"/>
              </a:rPr>
              <a:t>Device</a:t>
            </a:r>
            <a:r>
              <a:rPr sz="2000" b="1" dirty="0">
                <a:solidFill>
                  <a:srgbClr val="EF4050"/>
                </a:solidFill>
                <a:latin typeface="Source Sans Pro"/>
                <a:cs typeface="Source Sans Pro"/>
              </a:rPr>
              <a:t>	</a:t>
            </a:r>
            <a:r>
              <a:rPr sz="2000" b="1" spc="-10" dirty="0">
                <a:solidFill>
                  <a:srgbClr val="1C91A5"/>
                </a:solidFill>
                <a:latin typeface="Source Sans Pro"/>
                <a:cs typeface="Source Sans Pro"/>
              </a:rPr>
              <a:t>Training</a:t>
            </a:r>
            <a:r>
              <a:rPr sz="2000" b="1" spc="-75" dirty="0">
                <a:solidFill>
                  <a:srgbClr val="1C91A5"/>
                </a:solidFill>
                <a:latin typeface="Source Sans Pro"/>
                <a:cs typeface="Source Sans Pro"/>
              </a:rPr>
              <a:t> </a:t>
            </a:r>
            <a:r>
              <a:rPr sz="2000" b="1" spc="-20" dirty="0">
                <a:solidFill>
                  <a:srgbClr val="1C91A5"/>
                </a:solidFill>
                <a:latin typeface="Source Sans Pro"/>
                <a:cs typeface="Source Sans Pro"/>
              </a:rPr>
              <a:t>tool</a:t>
            </a:r>
            <a:endParaRPr sz="2000">
              <a:latin typeface="Source Sans Pro"/>
              <a:cs typeface="Source Sans Pro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95515" y="408617"/>
            <a:ext cx="15367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spc="-25" dirty="0">
                <a:solidFill>
                  <a:srgbClr val="111619"/>
                </a:solidFill>
                <a:latin typeface="Atlas Grotesk Medium"/>
                <a:cs typeface="Atlas Grotesk Medium"/>
              </a:rPr>
              <a:t>10</a:t>
            </a:r>
            <a:endParaRPr sz="900">
              <a:latin typeface="Atlas Grotesk Medium"/>
              <a:cs typeface="Atlas Grotesk Medium"/>
            </a:endParaRPr>
          </a:p>
        </p:txBody>
      </p:sp>
      <p:sp>
        <p:nvSpPr>
          <p:cNvPr id="41" name="object 18">
            <a:extLst>
              <a:ext uri="{FF2B5EF4-FFF2-40B4-BE49-F238E27FC236}">
                <a16:creationId xmlns:a16="http://schemas.microsoft.com/office/drawing/2014/main" id="{EB5E7C41-B9DF-A16F-4AE9-93C6A3FCF75E}"/>
              </a:ext>
            </a:extLst>
          </p:cNvPr>
          <p:cNvSpPr txBox="1"/>
          <p:nvPr/>
        </p:nvSpPr>
        <p:spPr>
          <a:xfrm>
            <a:off x="6767709" y="4896134"/>
            <a:ext cx="1297940" cy="261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700" dirty="0">
              <a:latin typeface="Roboto"/>
              <a:cs typeface="Roboto"/>
            </a:endParaRPr>
          </a:p>
          <a:p>
            <a:pPr marL="170815">
              <a:lnSpc>
                <a:spcPct val="100000"/>
              </a:lnSpc>
            </a:pPr>
            <a:r>
              <a:rPr sz="1000" b="1" dirty="0">
                <a:solidFill>
                  <a:srgbClr val="999D9D"/>
                </a:solidFill>
                <a:latin typeface="Roboto"/>
                <a:cs typeface="Roboto"/>
              </a:rPr>
              <a:t>Good</a:t>
            </a:r>
            <a:r>
              <a:rPr sz="1000" b="1" spc="155" dirty="0">
                <a:solidFill>
                  <a:srgbClr val="999D9D"/>
                </a:solidFill>
                <a:latin typeface="Roboto"/>
                <a:cs typeface="Roboto"/>
              </a:rPr>
              <a:t> </a:t>
            </a:r>
            <a:r>
              <a:rPr sz="1000" b="1" spc="-10" dirty="0">
                <a:solidFill>
                  <a:srgbClr val="999D9D"/>
                </a:solidFill>
                <a:latin typeface="Roboto"/>
                <a:cs typeface="Roboto"/>
              </a:rPr>
              <a:t>Ventilation</a:t>
            </a:r>
            <a:endParaRPr sz="1000" b="1" dirty="0">
              <a:latin typeface="Roboto"/>
              <a:cs typeface="Roboto"/>
            </a:endParaRPr>
          </a:p>
        </p:txBody>
      </p:sp>
      <p:pic>
        <p:nvPicPr>
          <p:cNvPr id="43" name="Image 42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8CC21028-4BC0-D3E7-C405-879B3ACC2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276" y="1810119"/>
            <a:ext cx="421890" cy="4218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References</a:t>
            </a:r>
            <a:r>
              <a:rPr spc="-2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99390" indent="-186690">
              <a:lnSpc>
                <a:spcPct val="100000"/>
              </a:lnSpc>
              <a:spcBef>
                <a:spcPts val="280"/>
              </a:spcBef>
              <a:buAutoNum type="arabicParenBoth"/>
              <a:tabLst>
                <a:tab pos="199390" algn="l"/>
              </a:tabLst>
            </a:pPr>
            <a:r>
              <a:rPr dirty="0"/>
              <a:t>Chang</a:t>
            </a:r>
            <a:r>
              <a:rPr spc="114" dirty="0"/>
              <a:t> </a:t>
            </a:r>
            <a:r>
              <a:rPr dirty="0"/>
              <a:t>MP,</a:t>
            </a:r>
            <a:r>
              <a:rPr spc="120" dirty="0"/>
              <a:t> </a:t>
            </a:r>
            <a:r>
              <a:rPr dirty="0"/>
              <a:t>Lu</a:t>
            </a:r>
            <a:r>
              <a:rPr spc="114" dirty="0"/>
              <a:t> </a:t>
            </a:r>
            <a:r>
              <a:rPr dirty="0"/>
              <a:t>Y,</a:t>
            </a:r>
            <a:r>
              <a:rPr spc="120" dirty="0"/>
              <a:t> </a:t>
            </a:r>
            <a:r>
              <a:rPr dirty="0"/>
              <a:t>Leroux</a:t>
            </a:r>
            <a:r>
              <a:rPr spc="114" dirty="0"/>
              <a:t> </a:t>
            </a:r>
            <a:r>
              <a:rPr dirty="0"/>
              <a:t>B,</a:t>
            </a:r>
            <a:r>
              <a:rPr spc="120" dirty="0"/>
              <a:t> </a:t>
            </a:r>
            <a:r>
              <a:rPr dirty="0"/>
              <a:t>Aramendi</a:t>
            </a:r>
            <a:r>
              <a:rPr spc="114" dirty="0"/>
              <a:t> </a:t>
            </a:r>
            <a:r>
              <a:rPr dirty="0"/>
              <a:t>Ecenarro</a:t>
            </a:r>
            <a:r>
              <a:rPr spc="120" dirty="0"/>
              <a:t> </a:t>
            </a:r>
            <a:r>
              <a:rPr dirty="0"/>
              <a:t>E,</a:t>
            </a:r>
            <a:r>
              <a:rPr spc="114" dirty="0"/>
              <a:t> </a:t>
            </a:r>
            <a:r>
              <a:rPr dirty="0"/>
              <a:t>Owens</a:t>
            </a:r>
            <a:r>
              <a:rPr spc="120" dirty="0"/>
              <a:t> </a:t>
            </a:r>
            <a:r>
              <a:rPr dirty="0"/>
              <a:t>P,</a:t>
            </a:r>
            <a:r>
              <a:rPr spc="114" dirty="0"/>
              <a:t> </a:t>
            </a:r>
            <a:r>
              <a:rPr dirty="0"/>
              <a:t>Wang</a:t>
            </a:r>
            <a:r>
              <a:rPr spc="120" dirty="0"/>
              <a:t> </a:t>
            </a:r>
            <a:r>
              <a:rPr dirty="0"/>
              <a:t>HE,</a:t>
            </a:r>
            <a:r>
              <a:rPr spc="114" dirty="0"/>
              <a:t> </a:t>
            </a:r>
            <a:r>
              <a:rPr dirty="0"/>
              <a:t>Idris</a:t>
            </a:r>
            <a:r>
              <a:rPr spc="120" dirty="0"/>
              <a:t> </a:t>
            </a:r>
            <a:r>
              <a:rPr dirty="0"/>
              <a:t>AH.</a:t>
            </a:r>
            <a:r>
              <a:rPr spc="114" dirty="0"/>
              <a:t> </a:t>
            </a:r>
            <a:r>
              <a:rPr dirty="0"/>
              <a:t>Association</a:t>
            </a:r>
            <a:r>
              <a:rPr spc="120" dirty="0"/>
              <a:t> </a:t>
            </a:r>
            <a:r>
              <a:rPr dirty="0"/>
              <a:t>of</a:t>
            </a:r>
            <a:r>
              <a:rPr spc="114" dirty="0"/>
              <a:t> </a:t>
            </a:r>
            <a:r>
              <a:rPr dirty="0"/>
              <a:t>ventilation</a:t>
            </a:r>
            <a:r>
              <a:rPr spc="120" dirty="0"/>
              <a:t> </a:t>
            </a:r>
            <a:r>
              <a:rPr dirty="0"/>
              <a:t>with</a:t>
            </a:r>
            <a:r>
              <a:rPr spc="114" dirty="0"/>
              <a:t> </a:t>
            </a:r>
            <a:r>
              <a:rPr dirty="0"/>
              <a:t>outcomes</a:t>
            </a:r>
            <a:r>
              <a:rPr spc="120" dirty="0"/>
              <a:t> </a:t>
            </a:r>
            <a:r>
              <a:rPr dirty="0"/>
              <a:t>from</a:t>
            </a:r>
            <a:r>
              <a:rPr spc="114" dirty="0"/>
              <a:t> </a:t>
            </a:r>
            <a:r>
              <a:rPr dirty="0"/>
              <a:t>out</a:t>
            </a:r>
            <a:r>
              <a:rPr spc="120" dirty="0"/>
              <a:t> </a:t>
            </a:r>
            <a:r>
              <a:rPr dirty="0"/>
              <a:t>of</a:t>
            </a:r>
            <a:r>
              <a:rPr spc="114" dirty="0"/>
              <a:t> </a:t>
            </a:r>
            <a:r>
              <a:rPr dirty="0"/>
              <a:t>hospital</a:t>
            </a:r>
            <a:r>
              <a:rPr spc="120" dirty="0"/>
              <a:t> </a:t>
            </a:r>
            <a:r>
              <a:rPr dirty="0"/>
              <a:t>cardiac</a:t>
            </a:r>
            <a:r>
              <a:rPr spc="120" dirty="0"/>
              <a:t> </a:t>
            </a:r>
            <a:r>
              <a:rPr spc="-10" dirty="0"/>
              <a:t>arrest.</a:t>
            </a: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/>
              <a:t>Resuscitation.</a:t>
            </a:r>
            <a:r>
              <a:rPr spc="75" dirty="0"/>
              <a:t> </a:t>
            </a:r>
            <a:r>
              <a:rPr dirty="0"/>
              <a:t>2019</a:t>
            </a:r>
            <a:r>
              <a:rPr spc="75" dirty="0"/>
              <a:t> </a:t>
            </a:r>
            <a:r>
              <a:rPr spc="-25" dirty="0"/>
              <a:t>Aug</a:t>
            </a:r>
          </a:p>
          <a:p>
            <a:pPr>
              <a:lnSpc>
                <a:spcPct val="100000"/>
              </a:lnSpc>
            </a:pPr>
            <a:endParaRPr sz="1050"/>
          </a:p>
          <a:p>
            <a:pPr marL="12700" marR="5715" indent="161925">
              <a:lnSpc>
                <a:spcPct val="113700"/>
              </a:lnSpc>
              <a:spcBef>
                <a:spcPts val="5"/>
              </a:spcBef>
              <a:buAutoNum type="arabicParenBoth" startAt="2"/>
              <a:tabLst>
                <a:tab pos="174625" algn="l"/>
              </a:tabLst>
            </a:pPr>
            <a:r>
              <a:rPr dirty="0"/>
              <a:t>Mongardon</a:t>
            </a:r>
            <a:r>
              <a:rPr spc="-75" dirty="0"/>
              <a:t> </a:t>
            </a:r>
            <a:r>
              <a:rPr dirty="0"/>
              <a:t>N,</a:t>
            </a:r>
            <a:r>
              <a:rPr spc="-60" dirty="0"/>
              <a:t> </a:t>
            </a:r>
            <a:r>
              <a:rPr dirty="0"/>
              <a:t>Perbet</a:t>
            </a:r>
            <a:r>
              <a:rPr spc="-65" dirty="0"/>
              <a:t> </a:t>
            </a:r>
            <a:r>
              <a:rPr dirty="0"/>
              <a:t>S,</a:t>
            </a:r>
            <a:r>
              <a:rPr spc="-60" dirty="0"/>
              <a:t> </a:t>
            </a:r>
            <a:r>
              <a:rPr dirty="0"/>
              <a:t>et</a:t>
            </a:r>
            <a:r>
              <a:rPr spc="-65" dirty="0"/>
              <a:t> </a:t>
            </a:r>
            <a:r>
              <a:rPr dirty="0"/>
              <a:t>al.</a:t>
            </a:r>
            <a:r>
              <a:rPr spc="-60" dirty="0"/>
              <a:t> </a:t>
            </a:r>
            <a:r>
              <a:rPr dirty="0"/>
              <a:t>Infectious</a:t>
            </a:r>
            <a:r>
              <a:rPr spc="-60" dirty="0"/>
              <a:t> </a:t>
            </a:r>
            <a:r>
              <a:rPr dirty="0"/>
              <a:t>complications</a:t>
            </a:r>
            <a:r>
              <a:rPr spc="-65" dirty="0"/>
              <a:t> </a:t>
            </a:r>
            <a:r>
              <a:rPr dirty="0"/>
              <a:t>in</a:t>
            </a:r>
            <a:r>
              <a:rPr spc="-60" dirty="0"/>
              <a:t> </a:t>
            </a:r>
            <a:r>
              <a:rPr dirty="0"/>
              <a:t>out-of-hospital</a:t>
            </a:r>
            <a:r>
              <a:rPr spc="-65" dirty="0"/>
              <a:t> </a:t>
            </a:r>
            <a:r>
              <a:rPr dirty="0"/>
              <a:t>cardiac</a:t>
            </a:r>
            <a:r>
              <a:rPr spc="-60" dirty="0"/>
              <a:t> </a:t>
            </a:r>
            <a:r>
              <a:rPr dirty="0"/>
              <a:t>arrest</a:t>
            </a:r>
            <a:r>
              <a:rPr spc="-65" dirty="0"/>
              <a:t> </a:t>
            </a:r>
            <a:r>
              <a:rPr dirty="0"/>
              <a:t>patients</a:t>
            </a:r>
            <a:r>
              <a:rPr spc="-60" dirty="0"/>
              <a:t> </a:t>
            </a:r>
            <a:r>
              <a:rPr dirty="0"/>
              <a:t>in</a:t>
            </a:r>
            <a:r>
              <a:rPr spc="-60" dirty="0"/>
              <a:t> </a:t>
            </a:r>
            <a:r>
              <a:rPr dirty="0"/>
              <a:t>the</a:t>
            </a:r>
            <a:r>
              <a:rPr spc="-65" dirty="0"/>
              <a:t> </a:t>
            </a:r>
            <a:r>
              <a:rPr dirty="0"/>
              <a:t>therapeutic</a:t>
            </a:r>
            <a:r>
              <a:rPr spc="-60" dirty="0"/>
              <a:t> </a:t>
            </a:r>
            <a:r>
              <a:rPr dirty="0"/>
              <a:t>hypothermia</a:t>
            </a:r>
            <a:r>
              <a:rPr spc="-65" dirty="0"/>
              <a:t> </a:t>
            </a:r>
            <a:r>
              <a:rPr dirty="0"/>
              <a:t>era.</a:t>
            </a:r>
            <a:r>
              <a:rPr spc="-60" dirty="0"/>
              <a:t> </a:t>
            </a:r>
            <a:r>
              <a:rPr dirty="0"/>
              <a:t>Crit</a:t>
            </a:r>
            <a:r>
              <a:rPr spc="-65" dirty="0"/>
              <a:t> </a:t>
            </a:r>
            <a:r>
              <a:rPr dirty="0"/>
              <a:t>Care</a:t>
            </a:r>
            <a:r>
              <a:rPr spc="-60" dirty="0"/>
              <a:t> </a:t>
            </a:r>
            <a:r>
              <a:rPr dirty="0"/>
              <a:t>Med.</a:t>
            </a:r>
            <a:r>
              <a:rPr spc="-60" dirty="0"/>
              <a:t> </a:t>
            </a:r>
            <a:r>
              <a:rPr spc="-10" dirty="0"/>
              <a:t>2011;39(6):1359- 1364.</a:t>
            </a: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E2E3E2"/>
              </a:buClr>
              <a:buFont typeface="Source Sans Pro Light"/>
              <a:buAutoNum type="arabicParenBoth" startAt="2"/>
            </a:pPr>
            <a:endParaRPr sz="1150"/>
          </a:p>
          <a:p>
            <a:pPr marL="160020" indent="-156210">
              <a:lnSpc>
                <a:spcPct val="100000"/>
              </a:lnSpc>
              <a:buAutoNum type="arabicParenBoth" startAt="2"/>
              <a:tabLst>
                <a:tab pos="160020" algn="l"/>
              </a:tabLst>
            </a:pPr>
            <a:r>
              <a:rPr dirty="0"/>
              <a:t>Tsai</a:t>
            </a:r>
            <a:r>
              <a:rPr spc="40" dirty="0"/>
              <a:t> </a:t>
            </a:r>
            <a:r>
              <a:rPr dirty="0"/>
              <a:t>MS,</a:t>
            </a:r>
            <a:r>
              <a:rPr spc="55" dirty="0"/>
              <a:t> </a:t>
            </a:r>
            <a:r>
              <a:rPr dirty="0"/>
              <a:t>Chiang</a:t>
            </a:r>
            <a:r>
              <a:rPr spc="50" dirty="0"/>
              <a:t> </a:t>
            </a:r>
            <a:r>
              <a:rPr dirty="0"/>
              <a:t>WC,</a:t>
            </a:r>
            <a:r>
              <a:rPr spc="55" dirty="0"/>
              <a:t> </a:t>
            </a:r>
            <a:r>
              <a:rPr dirty="0"/>
              <a:t>Lee</a:t>
            </a:r>
            <a:r>
              <a:rPr spc="50" dirty="0"/>
              <a:t> </a:t>
            </a:r>
            <a:r>
              <a:rPr dirty="0"/>
              <a:t>CC,</a:t>
            </a:r>
            <a:r>
              <a:rPr spc="55" dirty="0"/>
              <a:t> </a:t>
            </a:r>
            <a:r>
              <a:rPr dirty="0"/>
              <a:t>et</a:t>
            </a:r>
            <a:r>
              <a:rPr spc="50" dirty="0"/>
              <a:t> </a:t>
            </a:r>
            <a:r>
              <a:rPr dirty="0"/>
              <a:t>al.</a:t>
            </a:r>
            <a:r>
              <a:rPr spc="55" dirty="0"/>
              <a:t> </a:t>
            </a:r>
            <a:r>
              <a:rPr dirty="0"/>
              <a:t>Infections</a:t>
            </a:r>
            <a:r>
              <a:rPr spc="50" dirty="0"/>
              <a:t> </a:t>
            </a:r>
            <a:r>
              <a:rPr dirty="0"/>
              <a:t>in</a:t>
            </a:r>
            <a:r>
              <a:rPr spc="55" dirty="0"/>
              <a:t> </a:t>
            </a:r>
            <a:r>
              <a:rPr dirty="0"/>
              <a:t>the</a:t>
            </a:r>
            <a:r>
              <a:rPr spc="50" dirty="0"/>
              <a:t> </a:t>
            </a:r>
            <a:r>
              <a:rPr dirty="0"/>
              <a:t>survivors</a:t>
            </a:r>
            <a:r>
              <a:rPr spc="55" dirty="0"/>
              <a:t> </a:t>
            </a:r>
            <a:r>
              <a:rPr dirty="0"/>
              <a:t>of</a:t>
            </a:r>
            <a:r>
              <a:rPr spc="50" dirty="0"/>
              <a:t> </a:t>
            </a:r>
            <a:r>
              <a:rPr dirty="0"/>
              <a:t>out-of-hospital</a:t>
            </a:r>
            <a:r>
              <a:rPr spc="55" dirty="0"/>
              <a:t> </a:t>
            </a:r>
            <a:r>
              <a:rPr dirty="0"/>
              <a:t>cardiac</a:t>
            </a:r>
            <a:r>
              <a:rPr spc="50" dirty="0"/>
              <a:t> </a:t>
            </a:r>
            <a:r>
              <a:rPr dirty="0"/>
              <a:t>arrest</a:t>
            </a:r>
            <a:r>
              <a:rPr spc="55" dirty="0"/>
              <a:t> </a:t>
            </a:r>
            <a:r>
              <a:rPr dirty="0"/>
              <a:t>in</a:t>
            </a:r>
            <a:r>
              <a:rPr spc="50" dirty="0"/>
              <a:t> </a:t>
            </a:r>
            <a:r>
              <a:rPr dirty="0"/>
              <a:t>the</a:t>
            </a:r>
            <a:r>
              <a:rPr spc="55" dirty="0"/>
              <a:t> </a:t>
            </a:r>
            <a:r>
              <a:rPr dirty="0"/>
              <a:t>first</a:t>
            </a:r>
            <a:r>
              <a:rPr spc="50" dirty="0"/>
              <a:t> </a:t>
            </a:r>
            <a:r>
              <a:rPr dirty="0"/>
              <a:t>7</a:t>
            </a:r>
            <a:r>
              <a:rPr spc="55" dirty="0"/>
              <a:t> </a:t>
            </a:r>
            <a:r>
              <a:rPr dirty="0"/>
              <a:t>days.</a:t>
            </a:r>
            <a:r>
              <a:rPr spc="50" dirty="0"/>
              <a:t> </a:t>
            </a:r>
            <a:r>
              <a:rPr dirty="0"/>
              <a:t>Intensive</a:t>
            </a:r>
            <a:r>
              <a:rPr spc="55" dirty="0"/>
              <a:t> </a:t>
            </a:r>
            <a:r>
              <a:rPr dirty="0"/>
              <a:t>Care</a:t>
            </a:r>
            <a:r>
              <a:rPr spc="50" dirty="0"/>
              <a:t> </a:t>
            </a:r>
            <a:r>
              <a:rPr dirty="0"/>
              <a:t>Med.</a:t>
            </a:r>
            <a:r>
              <a:rPr spc="55" dirty="0"/>
              <a:t> </a:t>
            </a:r>
            <a:r>
              <a:rPr dirty="0"/>
              <a:t>2005;31(5):621-</a:t>
            </a:r>
            <a:r>
              <a:rPr spc="-20" dirty="0"/>
              <a:t>626.</a:t>
            </a: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E2E3E2"/>
              </a:buClr>
              <a:buFont typeface="Source Sans Pro Light"/>
              <a:buAutoNum type="arabicParenBoth" startAt="2"/>
            </a:pPr>
            <a:endParaRPr sz="1050"/>
          </a:p>
          <a:p>
            <a:pPr marL="12700" marR="5715" indent="-8890">
              <a:lnSpc>
                <a:spcPct val="113700"/>
              </a:lnSpc>
              <a:buAutoNum type="arabicParenBoth" startAt="2"/>
              <a:tabLst>
                <a:tab pos="160020" algn="l"/>
              </a:tabLst>
            </a:pPr>
            <a:r>
              <a:rPr dirty="0"/>
              <a:t>	Mongardon</a:t>
            </a:r>
            <a:r>
              <a:rPr spc="-70" dirty="0"/>
              <a:t> </a:t>
            </a:r>
            <a:r>
              <a:rPr dirty="0"/>
              <a:t>N,</a:t>
            </a:r>
            <a:r>
              <a:rPr spc="-55" dirty="0"/>
              <a:t> </a:t>
            </a:r>
            <a:r>
              <a:rPr dirty="0"/>
              <a:t>Perbet</a:t>
            </a:r>
            <a:r>
              <a:rPr spc="-60" dirty="0"/>
              <a:t> </a:t>
            </a:r>
            <a:r>
              <a:rPr dirty="0"/>
              <a:t>S,</a:t>
            </a:r>
            <a:r>
              <a:rPr spc="-55" dirty="0"/>
              <a:t> </a:t>
            </a:r>
            <a:r>
              <a:rPr dirty="0"/>
              <a:t>et</a:t>
            </a:r>
            <a:r>
              <a:rPr spc="-60" dirty="0"/>
              <a:t> </a:t>
            </a:r>
            <a:r>
              <a:rPr dirty="0"/>
              <a:t>al.</a:t>
            </a:r>
            <a:r>
              <a:rPr spc="-55" dirty="0"/>
              <a:t> </a:t>
            </a:r>
            <a:r>
              <a:rPr dirty="0"/>
              <a:t>Infectious</a:t>
            </a:r>
            <a:r>
              <a:rPr spc="-55" dirty="0"/>
              <a:t> </a:t>
            </a:r>
            <a:r>
              <a:rPr dirty="0"/>
              <a:t>complications</a:t>
            </a:r>
            <a:r>
              <a:rPr spc="-60" dirty="0"/>
              <a:t> </a:t>
            </a:r>
            <a:r>
              <a:rPr dirty="0"/>
              <a:t>in</a:t>
            </a:r>
            <a:r>
              <a:rPr spc="-55" dirty="0"/>
              <a:t> </a:t>
            </a:r>
            <a:r>
              <a:rPr dirty="0"/>
              <a:t>out-of-hospital</a:t>
            </a:r>
            <a:r>
              <a:rPr spc="-60" dirty="0"/>
              <a:t> </a:t>
            </a:r>
            <a:r>
              <a:rPr dirty="0"/>
              <a:t>cardiac</a:t>
            </a:r>
            <a:r>
              <a:rPr spc="-55" dirty="0"/>
              <a:t> </a:t>
            </a:r>
            <a:r>
              <a:rPr dirty="0"/>
              <a:t>arrest</a:t>
            </a:r>
            <a:r>
              <a:rPr spc="-60" dirty="0"/>
              <a:t> </a:t>
            </a:r>
            <a:r>
              <a:rPr dirty="0"/>
              <a:t>patients</a:t>
            </a:r>
            <a:r>
              <a:rPr spc="-55" dirty="0"/>
              <a:t> </a:t>
            </a:r>
            <a:r>
              <a:rPr dirty="0"/>
              <a:t>in</a:t>
            </a:r>
            <a:r>
              <a:rPr spc="-55" dirty="0"/>
              <a:t> </a:t>
            </a:r>
            <a:r>
              <a:rPr dirty="0"/>
              <a:t>the</a:t>
            </a:r>
            <a:r>
              <a:rPr spc="-60" dirty="0"/>
              <a:t> </a:t>
            </a:r>
            <a:r>
              <a:rPr dirty="0"/>
              <a:t>therapeutic</a:t>
            </a:r>
            <a:r>
              <a:rPr spc="-55" dirty="0"/>
              <a:t> </a:t>
            </a:r>
            <a:r>
              <a:rPr dirty="0"/>
              <a:t>hypothermia</a:t>
            </a:r>
            <a:r>
              <a:rPr spc="-60" dirty="0"/>
              <a:t> </a:t>
            </a:r>
            <a:r>
              <a:rPr dirty="0"/>
              <a:t>era.</a:t>
            </a:r>
            <a:r>
              <a:rPr spc="-55" dirty="0"/>
              <a:t> </a:t>
            </a:r>
            <a:r>
              <a:rPr dirty="0"/>
              <a:t>Crit</a:t>
            </a:r>
            <a:r>
              <a:rPr spc="-60" dirty="0"/>
              <a:t> </a:t>
            </a:r>
            <a:r>
              <a:rPr dirty="0"/>
              <a:t>Care</a:t>
            </a:r>
            <a:r>
              <a:rPr spc="-55" dirty="0"/>
              <a:t> </a:t>
            </a:r>
            <a:r>
              <a:rPr dirty="0"/>
              <a:t>Med.</a:t>
            </a:r>
            <a:r>
              <a:rPr spc="-55" dirty="0"/>
              <a:t> </a:t>
            </a:r>
            <a:r>
              <a:rPr spc="-10" dirty="0"/>
              <a:t>2011;39(6):1359- 1364.</a:t>
            </a: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E2E3E2"/>
              </a:buClr>
              <a:buFont typeface="Source Sans Pro Light"/>
              <a:buAutoNum type="arabicParenBoth" startAt="2"/>
            </a:pPr>
            <a:endParaRPr sz="1150"/>
          </a:p>
          <a:p>
            <a:pPr marL="160020" indent="-156210">
              <a:lnSpc>
                <a:spcPct val="100000"/>
              </a:lnSpc>
              <a:buAutoNum type="arabicParenBoth" startAt="2"/>
              <a:tabLst>
                <a:tab pos="160020" algn="l"/>
              </a:tabLst>
            </a:pPr>
            <a:r>
              <a:rPr dirty="0"/>
              <a:t>2015</a:t>
            </a:r>
            <a:r>
              <a:rPr spc="75" dirty="0"/>
              <a:t> </a:t>
            </a:r>
            <a:r>
              <a:rPr dirty="0"/>
              <a:t>American</a:t>
            </a:r>
            <a:r>
              <a:rPr spc="90" dirty="0"/>
              <a:t> </a:t>
            </a:r>
            <a:r>
              <a:rPr dirty="0"/>
              <a:t>Heart</a:t>
            </a:r>
            <a:r>
              <a:rPr spc="90" dirty="0"/>
              <a:t> </a:t>
            </a:r>
            <a:r>
              <a:rPr dirty="0"/>
              <a:t>Association</a:t>
            </a:r>
            <a:r>
              <a:rPr spc="90" dirty="0"/>
              <a:t> </a:t>
            </a:r>
            <a:r>
              <a:rPr dirty="0"/>
              <a:t>Guidelines</a:t>
            </a:r>
            <a:r>
              <a:rPr spc="90" dirty="0"/>
              <a:t> </a:t>
            </a:r>
            <a:r>
              <a:rPr dirty="0"/>
              <a:t>Update</a:t>
            </a:r>
            <a:r>
              <a:rPr spc="90" dirty="0"/>
              <a:t> </a:t>
            </a:r>
            <a:r>
              <a:rPr dirty="0"/>
              <a:t>for</a:t>
            </a:r>
            <a:r>
              <a:rPr spc="90" dirty="0"/>
              <a:t> </a:t>
            </a:r>
            <a:r>
              <a:rPr dirty="0"/>
              <a:t>Cardiopulmonary</a:t>
            </a:r>
            <a:r>
              <a:rPr spc="90" dirty="0"/>
              <a:t> </a:t>
            </a:r>
            <a:r>
              <a:rPr dirty="0"/>
              <a:t>Resuscitation</a:t>
            </a:r>
            <a:r>
              <a:rPr spc="90" dirty="0"/>
              <a:t> </a:t>
            </a:r>
            <a:r>
              <a:rPr dirty="0"/>
              <a:t>and</a:t>
            </a:r>
            <a:r>
              <a:rPr spc="90" dirty="0"/>
              <a:t> </a:t>
            </a:r>
            <a:r>
              <a:rPr dirty="0"/>
              <a:t>Emergency</a:t>
            </a:r>
            <a:r>
              <a:rPr spc="90" dirty="0"/>
              <a:t> </a:t>
            </a:r>
            <a:r>
              <a:rPr dirty="0"/>
              <a:t>Cardiovascular</a:t>
            </a:r>
            <a:r>
              <a:rPr spc="90" dirty="0"/>
              <a:t> </a:t>
            </a:r>
            <a:r>
              <a:rPr dirty="0"/>
              <a:t>Care,</a:t>
            </a:r>
            <a:r>
              <a:rPr spc="90" dirty="0"/>
              <a:t> </a:t>
            </a:r>
            <a:r>
              <a:rPr dirty="0"/>
              <a:t>Monica</a:t>
            </a:r>
            <a:r>
              <a:rPr spc="90" dirty="0"/>
              <a:t> </a:t>
            </a:r>
            <a:r>
              <a:rPr dirty="0"/>
              <a:t>E.</a:t>
            </a:r>
            <a:r>
              <a:rPr spc="90" dirty="0"/>
              <a:t> </a:t>
            </a:r>
            <a:r>
              <a:rPr dirty="0"/>
              <a:t>Kleinman,</a:t>
            </a:r>
            <a:r>
              <a:rPr spc="90" dirty="0"/>
              <a:t> </a:t>
            </a:r>
            <a:r>
              <a:rPr dirty="0"/>
              <a:t>Chair;</a:t>
            </a:r>
            <a:r>
              <a:rPr spc="90" dirty="0"/>
              <a:t> </a:t>
            </a:r>
            <a:r>
              <a:rPr spc="-20" dirty="0"/>
              <a:t>Erin</a:t>
            </a: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/>
              <a:t>E.</a:t>
            </a:r>
            <a:r>
              <a:rPr spc="45" dirty="0"/>
              <a:t> </a:t>
            </a:r>
            <a:r>
              <a:rPr dirty="0"/>
              <a:t>Brennan;</a:t>
            </a:r>
            <a:r>
              <a:rPr spc="60" dirty="0"/>
              <a:t> </a:t>
            </a:r>
            <a:r>
              <a:rPr dirty="0"/>
              <a:t>Zachary</a:t>
            </a:r>
            <a:r>
              <a:rPr spc="55" dirty="0"/>
              <a:t> </a:t>
            </a:r>
            <a:r>
              <a:rPr dirty="0"/>
              <a:t>D.</a:t>
            </a:r>
            <a:r>
              <a:rPr spc="60" dirty="0"/>
              <a:t> </a:t>
            </a:r>
            <a:r>
              <a:rPr dirty="0"/>
              <a:t>Goldberger;</a:t>
            </a:r>
            <a:r>
              <a:rPr spc="55" dirty="0"/>
              <a:t> </a:t>
            </a:r>
            <a:r>
              <a:rPr dirty="0"/>
              <a:t>Robert</a:t>
            </a:r>
            <a:r>
              <a:rPr spc="60" dirty="0"/>
              <a:t> </a:t>
            </a:r>
            <a:r>
              <a:rPr dirty="0"/>
              <a:t>A.</a:t>
            </a:r>
            <a:r>
              <a:rPr spc="55" dirty="0"/>
              <a:t> </a:t>
            </a:r>
            <a:r>
              <a:rPr dirty="0"/>
              <a:t>Swor;</a:t>
            </a:r>
            <a:r>
              <a:rPr spc="60" dirty="0"/>
              <a:t> </a:t>
            </a:r>
            <a:r>
              <a:rPr dirty="0"/>
              <a:t>Mark</a:t>
            </a:r>
            <a:r>
              <a:rPr spc="55" dirty="0"/>
              <a:t> </a:t>
            </a:r>
            <a:r>
              <a:rPr dirty="0"/>
              <a:t>Terry;</a:t>
            </a:r>
            <a:r>
              <a:rPr spc="60" dirty="0"/>
              <a:t> </a:t>
            </a:r>
            <a:r>
              <a:rPr dirty="0"/>
              <a:t>Bentley</a:t>
            </a:r>
            <a:r>
              <a:rPr spc="55" dirty="0"/>
              <a:t> </a:t>
            </a:r>
            <a:r>
              <a:rPr dirty="0"/>
              <a:t>J.</a:t>
            </a:r>
            <a:r>
              <a:rPr spc="60" dirty="0"/>
              <a:t> </a:t>
            </a:r>
            <a:r>
              <a:rPr dirty="0"/>
              <a:t>Bobrow;</a:t>
            </a:r>
            <a:r>
              <a:rPr spc="55" dirty="0"/>
              <a:t> </a:t>
            </a:r>
            <a:r>
              <a:rPr dirty="0"/>
              <a:t>Raúl</a:t>
            </a:r>
            <a:r>
              <a:rPr spc="60" dirty="0"/>
              <a:t> </a:t>
            </a:r>
            <a:r>
              <a:rPr dirty="0"/>
              <a:t>J.</a:t>
            </a:r>
            <a:r>
              <a:rPr spc="55" dirty="0"/>
              <a:t> </a:t>
            </a:r>
            <a:r>
              <a:rPr dirty="0"/>
              <a:t>Gazmuri;</a:t>
            </a:r>
            <a:r>
              <a:rPr spc="60" dirty="0"/>
              <a:t> </a:t>
            </a:r>
            <a:r>
              <a:rPr dirty="0"/>
              <a:t>Andrew</a:t>
            </a:r>
            <a:r>
              <a:rPr spc="55" dirty="0"/>
              <a:t> </a:t>
            </a:r>
            <a:r>
              <a:rPr dirty="0"/>
              <a:t>H.</a:t>
            </a:r>
            <a:r>
              <a:rPr spc="60" dirty="0"/>
              <a:t> </a:t>
            </a:r>
            <a:r>
              <a:rPr dirty="0"/>
              <a:t>Travers;</a:t>
            </a:r>
            <a:r>
              <a:rPr spc="55" dirty="0"/>
              <a:t> </a:t>
            </a:r>
            <a:r>
              <a:rPr dirty="0"/>
              <a:t>Thomas</a:t>
            </a:r>
            <a:r>
              <a:rPr spc="60" dirty="0"/>
              <a:t> </a:t>
            </a:r>
            <a:r>
              <a:rPr spc="-25" dirty="0"/>
              <a:t>Rea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/>
          </a:p>
          <a:p>
            <a:pPr marL="160020" indent="-147320">
              <a:lnSpc>
                <a:spcPct val="100000"/>
              </a:lnSpc>
              <a:spcBef>
                <a:spcPts val="5"/>
              </a:spcBef>
              <a:buSzPct val="90909"/>
              <a:buAutoNum type="arabicParenBoth" startAt="6"/>
              <a:tabLst>
                <a:tab pos="160020" algn="l"/>
              </a:tabLst>
            </a:pPr>
            <a:r>
              <a:rPr dirty="0"/>
              <a:t>American</a:t>
            </a:r>
            <a:r>
              <a:rPr spc="45" dirty="0"/>
              <a:t> </a:t>
            </a:r>
            <a:r>
              <a:rPr dirty="0"/>
              <a:t>Heart</a:t>
            </a:r>
            <a:r>
              <a:rPr spc="50" dirty="0"/>
              <a:t> </a:t>
            </a:r>
            <a:r>
              <a:rPr dirty="0"/>
              <a:t>Association</a:t>
            </a:r>
            <a:r>
              <a:rPr spc="50" dirty="0"/>
              <a:t> </a:t>
            </a:r>
            <a:r>
              <a:rPr dirty="0"/>
              <a:t>Heart</a:t>
            </a:r>
            <a:r>
              <a:rPr spc="50" dirty="0"/>
              <a:t> </a:t>
            </a:r>
            <a:r>
              <a:rPr dirty="0"/>
              <a:t>and</a:t>
            </a:r>
            <a:r>
              <a:rPr spc="50" dirty="0"/>
              <a:t> </a:t>
            </a:r>
            <a:r>
              <a:rPr dirty="0"/>
              <a:t>Stroke</a:t>
            </a:r>
            <a:r>
              <a:rPr spc="50" dirty="0"/>
              <a:t> </a:t>
            </a:r>
            <a:r>
              <a:rPr dirty="0"/>
              <a:t>Statistics</a:t>
            </a:r>
            <a:r>
              <a:rPr spc="50" dirty="0"/>
              <a:t> </a:t>
            </a:r>
            <a:r>
              <a:rPr dirty="0"/>
              <a:t>-</a:t>
            </a:r>
            <a:r>
              <a:rPr spc="50" dirty="0"/>
              <a:t> </a:t>
            </a:r>
            <a:r>
              <a:rPr dirty="0"/>
              <a:t>2022</a:t>
            </a:r>
            <a:r>
              <a:rPr spc="50" dirty="0"/>
              <a:t> </a:t>
            </a:r>
            <a:r>
              <a:rPr spc="-10" dirty="0"/>
              <a:t>Update</a:t>
            </a:r>
          </a:p>
          <a:p>
            <a:pPr>
              <a:lnSpc>
                <a:spcPct val="100000"/>
              </a:lnSpc>
              <a:buClr>
                <a:srgbClr val="E2E3E2"/>
              </a:buClr>
              <a:buFont typeface="Source Sans Pro Light"/>
              <a:buAutoNum type="arabicParenBoth" startAt="6"/>
            </a:pPr>
            <a:endParaRPr sz="1050"/>
          </a:p>
          <a:p>
            <a:pPr marL="12700" marR="5715" indent="147320">
              <a:lnSpc>
                <a:spcPct val="113700"/>
              </a:lnSpc>
              <a:buSzPct val="90909"/>
              <a:buAutoNum type="arabicParenBoth" startAt="6"/>
              <a:tabLst>
                <a:tab pos="160020" algn="l"/>
              </a:tabLst>
            </a:pPr>
            <a:r>
              <a:rPr dirty="0"/>
              <a:t>Joseph</a:t>
            </a:r>
            <a:r>
              <a:rPr spc="25" dirty="0"/>
              <a:t> </a:t>
            </a:r>
            <a:r>
              <a:rPr dirty="0"/>
              <a:t>F</a:t>
            </a:r>
            <a:r>
              <a:rPr spc="30" dirty="0"/>
              <a:t> </a:t>
            </a:r>
            <a:r>
              <a:rPr dirty="0"/>
              <a:t>Dasta</a:t>
            </a:r>
            <a:r>
              <a:rPr spc="25" dirty="0"/>
              <a:t> </a:t>
            </a:r>
            <a:r>
              <a:rPr dirty="0"/>
              <a:t>1,</a:t>
            </a:r>
            <a:r>
              <a:rPr spc="30" dirty="0"/>
              <a:t> </a:t>
            </a:r>
            <a:r>
              <a:rPr dirty="0"/>
              <a:t>Trent</a:t>
            </a:r>
            <a:r>
              <a:rPr spc="30" dirty="0"/>
              <a:t> </a:t>
            </a:r>
            <a:r>
              <a:rPr dirty="0"/>
              <a:t>P</a:t>
            </a:r>
            <a:r>
              <a:rPr spc="25" dirty="0"/>
              <a:t> </a:t>
            </a:r>
            <a:r>
              <a:rPr dirty="0"/>
              <a:t>McLaughlin,</a:t>
            </a:r>
            <a:r>
              <a:rPr spc="30" dirty="0"/>
              <a:t> </a:t>
            </a:r>
            <a:r>
              <a:rPr dirty="0"/>
              <a:t>Samir</a:t>
            </a:r>
            <a:r>
              <a:rPr spc="25" dirty="0"/>
              <a:t> </a:t>
            </a:r>
            <a:r>
              <a:rPr dirty="0"/>
              <a:t>H</a:t>
            </a:r>
            <a:r>
              <a:rPr spc="30" dirty="0"/>
              <a:t> </a:t>
            </a:r>
            <a:r>
              <a:rPr dirty="0"/>
              <a:t>Mody,</a:t>
            </a:r>
            <a:r>
              <a:rPr spc="30" dirty="0"/>
              <a:t> </a:t>
            </a:r>
            <a:r>
              <a:rPr dirty="0"/>
              <a:t>Catherine</a:t>
            </a:r>
            <a:r>
              <a:rPr spc="25" dirty="0"/>
              <a:t> </a:t>
            </a:r>
            <a:r>
              <a:rPr spc="-10" dirty="0"/>
              <a:t>Tak</a:t>
            </a:r>
            <a:r>
              <a:rPr spc="30" dirty="0"/>
              <a:t> </a:t>
            </a:r>
            <a:r>
              <a:rPr dirty="0"/>
              <a:t>Piech.</a:t>
            </a:r>
            <a:r>
              <a:rPr spc="30" dirty="0"/>
              <a:t> </a:t>
            </a:r>
            <a:r>
              <a:rPr dirty="0"/>
              <a:t>Daily</a:t>
            </a:r>
            <a:r>
              <a:rPr spc="25" dirty="0"/>
              <a:t> </a:t>
            </a:r>
            <a:r>
              <a:rPr dirty="0"/>
              <a:t>cost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an</a:t>
            </a:r>
            <a:r>
              <a:rPr spc="30" dirty="0"/>
              <a:t> </a:t>
            </a:r>
            <a:r>
              <a:rPr dirty="0"/>
              <a:t>intensive</a:t>
            </a:r>
            <a:r>
              <a:rPr spc="30" dirty="0"/>
              <a:t> </a:t>
            </a:r>
            <a:r>
              <a:rPr dirty="0"/>
              <a:t>care</a:t>
            </a:r>
            <a:r>
              <a:rPr spc="25" dirty="0"/>
              <a:t> </a:t>
            </a:r>
            <a:r>
              <a:rPr dirty="0"/>
              <a:t>unit</a:t>
            </a:r>
            <a:r>
              <a:rPr spc="30" dirty="0"/>
              <a:t> </a:t>
            </a:r>
            <a:r>
              <a:rPr dirty="0"/>
              <a:t>day:</a:t>
            </a:r>
            <a:r>
              <a:rPr spc="25" dirty="0"/>
              <a:t> </a:t>
            </a:r>
            <a:r>
              <a:rPr dirty="0"/>
              <a:t>the</a:t>
            </a:r>
            <a:r>
              <a:rPr spc="30" dirty="0"/>
              <a:t> </a:t>
            </a:r>
            <a:r>
              <a:rPr dirty="0"/>
              <a:t>contribution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mechanical</a:t>
            </a:r>
            <a:r>
              <a:rPr spc="30" dirty="0"/>
              <a:t> </a:t>
            </a:r>
            <a:r>
              <a:rPr dirty="0"/>
              <a:t>ventilation</a:t>
            </a:r>
            <a:r>
              <a:rPr spc="30" dirty="0"/>
              <a:t> </a:t>
            </a:r>
            <a:r>
              <a:rPr spc="-25" dirty="0"/>
              <a:t>a.</a:t>
            </a:r>
            <a:r>
              <a:rPr dirty="0"/>
              <a:t> Crit</a:t>
            </a:r>
            <a:r>
              <a:rPr spc="85" dirty="0"/>
              <a:t> </a:t>
            </a:r>
            <a:r>
              <a:rPr dirty="0"/>
              <a:t>Care</a:t>
            </a:r>
            <a:r>
              <a:rPr spc="85" dirty="0"/>
              <a:t> </a:t>
            </a:r>
            <a:r>
              <a:rPr dirty="0"/>
              <a:t>Med.</a:t>
            </a:r>
            <a:r>
              <a:rPr spc="85" dirty="0"/>
              <a:t> </a:t>
            </a:r>
            <a:r>
              <a:rPr dirty="0"/>
              <a:t>2005</a:t>
            </a:r>
            <a:r>
              <a:rPr spc="85" dirty="0"/>
              <a:t> </a:t>
            </a:r>
            <a:r>
              <a:rPr dirty="0"/>
              <a:t>Jun;33(6):1266-</a:t>
            </a:r>
            <a:r>
              <a:rPr spc="-25" dirty="0"/>
              <a:t>71.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317500" y="415817"/>
            <a:ext cx="123189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spc="-25" dirty="0">
                <a:solidFill>
                  <a:srgbClr val="FFFFFF"/>
                </a:solidFill>
                <a:latin typeface="Atlas Grotesk Medium"/>
                <a:cs typeface="Atlas Grotesk Medium"/>
              </a:rPr>
              <a:t>11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59992"/>
                </a:lnTo>
                <a:lnTo>
                  <a:pt x="10692003" y="7559992"/>
                </a:lnTo>
                <a:lnTo>
                  <a:pt x="10692003" y="0"/>
                </a:lnTo>
                <a:close/>
              </a:path>
            </a:pathLst>
          </a:custGeom>
          <a:solidFill>
            <a:srgbClr val="1116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48618" y="3292576"/>
            <a:ext cx="401955" cy="561340"/>
          </a:xfrm>
          <a:custGeom>
            <a:avLst/>
            <a:gdLst/>
            <a:ahLst/>
            <a:cxnLst/>
            <a:rect l="l" t="t" r="r" b="b"/>
            <a:pathLst>
              <a:path w="401954" h="561339">
                <a:moveTo>
                  <a:pt x="401624" y="219633"/>
                </a:moveTo>
                <a:lnTo>
                  <a:pt x="363435" y="221284"/>
                </a:lnTo>
                <a:lnTo>
                  <a:pt x="323926" y="228727"/>
                </a:lnTo>
                <a:lnTo>
                  <a:pt x="277723" y="246494"/>
                </a:lnTo>
                <a:lnTo>
                  <a:pt x="262280" y="254254"/>
                </a:lnTo>
                <a:lnTo>
                  <a:pt x="262280" y="354114"/>
                </a:lnTo>
                <a:lnTo>
                  <a:pt x="242811" y="372097"/>
                </a:lnTo>
                <a:lnTo>
                  <a:pt x="242811" y="264909"/>
                </a:lnTo>
                <a:lnTo>
                  <a:pt x="170688" y="307797"/>
                </a:lnTo>
                <a:lnTo>
                  <a:pt x="160464" y="313613"/>
                </a:lnTo>
                <a:lnTo>
                  <a:pt x="160515" y="444804"/>
                </a:lnTo>
                <a:lnTo>
                  <a:pt x="141351" y="462775"/>
                </a:lnTo>
                <a:lnTo>
                  <a:pt x="141351" y="323888"/>
                </a:lnTo>
                <a:lnTo>
                  <a:pt x="126555" y="331127"/>
                </a:lnTo>
                <a:lnTo>
                  <a:pt x="81775" y="347726"/>
                </a:lnTo>
                <a:lnTo>
                  <a:pt x="41821" y="354749"/>
                </a:lnTo>
                <a:lnTo>
                  <a:pt x="15748" y="355968"/>
                </a:lnTo>
                <a:lnTo>
                  <a:pt x="0" y="355714"/>
                </a:lnTo>
                <a:lnTo>
                  <a:pt x="0" y="560870"/>
                </a:lnTo>
                <a:lnTo>
                  <a:pt x="401624" y="491629"/>
                </a:lnTo>
                <a:lnTo>
                  <a:pt x="401624" y="219633"/>
                </a:lnTo>
                <a:close/>
              </a:path>
              <a:path w="401954" h="561339">
                <a:moveTo>
                  <a:pt x="401624" y="0"/>
                </a:moveTo>
                <a:lnTo>
                  <a:pt x="0" y="69240"/>
                </a:lnTo>
                <a:lnTo>
                  <a:pt x="0" y="339255"/>
                </a:lnTo>
                <a:lnTo>
                  <a:pt x="16065" y="339331"/>
                </a:lnTo>
                <a:lnTo>
                  <a:pt x="36309" y="338353"/>
                </a:lnTo>
                <a:lnTo>
                  <a:pt x="77698" y="332193"/>
                </a:lnTo>
                <a:lnTo>
                  <a:pt x="125437" y="313867"/>
                </a:lnTo>
                <a:lnTo>
                  <a:pt x="141351" y="199072"/>
                </a:lnTo>
                <a:lnTo>
                  <a:pt x="160413" y="183997"/>
                </a:lnTo>
                <a:lnTo>
                  <a:pt x="160451" y="295160"/>
                </a:lnTo>
                <a:lnTo>
                  <a:pt x="232168" y="252463"/>
                </a:lnTo>
                <a:lnTo>
                  <a:pt x="242798" y="246430"/>
                </a:lnTo>
                <a:lnTo>
                  <a:pt x="242798" y="108851"/>
                </a:lnTo>
                <a:lnTo>
                  <a:pt x="262280" y="90843"/>
                </a:lnTo>
                <a:lnTo>
                  <a:pt x="262280" y="236042"/>
                </a:lnTo>
                <a:lnTo>
                  <a:pt x="276580" y="229120"/>
                </a:lnTo>
                <a:lnTo>
                  <a:pt x="319849" y="213194"/>
                </a:lnTo>
                <a:lnTo>
                  <a:pt x="360299" y="205562"/>
                </a:lnTo>
                <a:lnTo>
                  <a:pt x="401624" y="203466"/>
                </a:lnTo>
                <a:lnTo>
                  <a:pt x="4016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29308" y="3476692"/>
            <a:ext cx="167386" cy="192595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5602224" y="3476434"/>
            <a:ext cx="129539" cy="193040"/>
          </a:xfrm>
          <a:custGeom>
            <a:avLst/>
            <a:gdLst/>
            <a:ahLst/>
            <a:cxnLst/>
            <a:rect l="l" t="t" r="r" b="b"/>
            <a:pathLst>
              <a:path w="129539" h="193039">
                <a:moveTo>
                  <a:pt x="129159" y="0"/>
                </a:moveTo>
                <a:lnTo>
                  <a:pt x="0" y="0"/>
                </a:lnTo>
                <a:lnTo>
                  <a:pt x="0" y="16510"/>
                </a:lnTo>
                <a:lnTo>
                  <a:pt x="0" y="86360"/>
                </a:lnTo>
                <a:lnTo>
                  <a:pt x="0" y="102870"/>
                </a:lnTo>
                <a:lnTo>
                  <a:pt x="0" y="176530"/>
                </a:lnTo>
                <a:lnTo>
                  <a:pt x="0" y="193040"/>
                </a:lnTo>
                <a:lnTo>
                  <a:pt x="129159" y="193040"/>
                </a:lnTo>
                <a:lnTo>
                  <a:pt x="129159" y="176530"/>
                </a:lnTo>
                <a:lnTo>
                  <a:pt x="19050" y="176530"/>
                </a:lnTo>
                <a:lnTo>
                  <a:pt x="19050" y="102870"/>
                </a:lnTo>
                <a:lnTo>
                  <a:pt x="115303" y="102870"/>
                </a:lnTo>
                <a:lnTo>
                  <a:pt x="115303" y="86360"/>
                </a:lnTo>
                <a:lnTo>
                  <a:pt x="19050" y="86360"/>
                </a:lnTo>
                <a:lnTo>
                  <a:pt x="19050" y="16510"/>
                </a:lnTo>
                <a:lnTo>
                  <a:pt x="129159" y="16510"/>
                </a:lnTo>
                <a:lnTo>
                  <a:pt x="1291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83318" y="3476578"/>
            <a:ext cx="197827" cy="19267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33084" y="3476425"/>
            <a:ext cx="158775" cy="193027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5783313" y="3730218"/>
            <a:ext cx="415925" cy="52705"/>
          </a:xfrm>
          <a:custGeom>
            <a:avLst/>
            <a:gdLst/>
            <a:ahLst/>
            <a:cxnLst/>
            <a:rect l="l" t="t" r="r" b="b"/>
            <a:pathLst>
              <a:path w="415925" h="52704">
                <a:moveTo>
                  <a:pt x="57543" y="368"/>
                </a:moveTo>
                <a:lnTo>
                  <a:pt x="50647" y="368"/>
                </a:lnTo>
                <a:lnTo>
                  <a:pt x="28892" y="39179"/>
                </a:lnTo>
                <a:lnTo>
                  <a:pt x="6896" y="368"/>
                </a:lnTo>
                <a:lnTo>
                  <a:pt x="0" y="368"/>
                </a:lnTo>
                <a:lnTo>
                  <a:pt x="0" y="52108"/>
                </a:lnTo>
                <a:lnTo>
                  <a:pt x="5219" y="52108"/>
                </a:lnTo>
                <a:lnTo>
                  <a:pt x="5219" y="7467"/>
                </a:lnTo>
                <a:lnTo>
                  <a:pt x="27292" y="46570"/>
                </a:lnTo>
                <a:lnTo>
                  <a:pt x="30340" y="46570"/>
                </a:lnTo>
                <a:lnTo>
                  <a:pt x="52324" y="7467"/>
                </a:lnTo>
                <a:lnTo>
                  <a:pt x="52412" y="52108"/>
                </a:lnTo>
                <a:lnTo>
                  <a:pt x="57543" y="52108"/>
                </a:lnTo>
                <a:lnTo>
                  <a:pt x="57543" y="368"/>
                </a:lnTo>
                <a:close/>
              </a:path>
              <a:path w="415925" h="52704">
                <a:moveTo>
                  <a:pt x="123444" y="47523"/>
                </a:moveTo>
                <a:lnTo>
                  <a:pt x="90373" y="47523"/>
                </a:lnTo>
                <a:lnTo>
                  <a:pt x="90373" y="28079"/>
                </a:lnTo>
                <a:lnTo>
                  <a:pt x="119024" y="28079"/>
                </a:lnTo>
                <a:lnTo>
                  <a:pt x="119024" y="23495"/>
                </a:lnTo>
                <a:lnTo>
                  <a:pt x="90373" y="23495"/>
                </a:lnTo>
                <a:lnTo>
                  <a:pt x="90373" y="5016"/>
                </a:lnTo>
                <a:lnTo>
                  <a:pt x="122389" y="5016"/>
                </a:lnTo>
                <a:lnTo>
                  <a:pt x="122389" y="431"/>
                </a:lnTo>
                <a:lnTo>
                  <a:pt x="84836" y="431"/>
                </a:lnTo>
                <a:lnTo>
                  <a:pt x="84836" y="52108"/>
                </a:lnTo>
                <a:lnTo>
                  <a:pt x="123444" y="52108"/>
                </a:lnTo>
                <a:lnTo>
                  <a:pt x="123444" y="47523"/>
                </a:lnTo>
                <a:close/>
              </a:path>
              <a:path w="415925" h="52704">
                <a:moveTo>
                  <a:pt x="198081" y="21526"/>
                </a:moveTo>
                <a:lnTo>
                  <a:pt x="196811" y="17157"/>
                </a:lnTo>
                <a:lnTo>
                  <a:pt x="192468" y="10375"/>
                </a:lnTo>
                <a:lnTo>
                  <a:pt x="192468" y="22364"/>
                </a:lnTo>
                <a:lnTo>
                  <a:pt x="192468" y="30251"/>
                </a:lnTo>
                <a:lnTo>
                  <a:pt x="173570" y="47523"/>
                </a:lnTo>
                <a:lnTo>
                  <a:pt x="152171" y="47523"/>
                </a:lnTo>
                <a:lnTo>
                  <a:pt x="152171" y="5016"/>
                </a:lnTo>
                <a:lnTo>
                  <a:pt x="173393" y="5016"/>
                </a:lnTo>
                <a:lnTo>
                  <a:pt x="192468" y="22364"/>
                </a:lnTo>
                <a:lnTo>
                  <a:pt x="192468" y="10375"/>
                </a:lnTo>
                <a:lnTo>
                  <a:pt x="174536" y="431"/>
                </a:lnTo>
                <a:lnTo>
                  <a:pt x="146634" y="431"/>
                </a:lnTo>
                <a:lnTo>
                  <a:pt x="146634" y="52108"/>
                </a:lnTo>
                <a:lnTo>
                  <a:pt x="174434" y="52108"/>
                </a:lnTo>
                <a:lnTo>
                  <a:pt x="179362" y="50977"/>
                </a:lnTo>
                <a:lnTo>
                  <a:pt x="186118" y="47523"/>
                </a:lnTo>
                <a:lnTo>
                  <a:pt x="188239" y="46443"/>
                </a:lnTo>
                <a:lnTo>
                  <a:pt x="191731" y="43345"/>
                </a:lnTo>
                <a:lnTo>
                  <a:pt x="196811" y="35445"/>
                </a:lnTo>
                <a:lnTo>
                  <a:pt x="198081" y="31089"/>
                </a:lnTo>
                <a:lnTo>
                  <a:pt x="198081" y="21526"/>
                </a:lnTo>
                <a:close/>
              </a:path>
              <a:path w="415925" h="52704">
                <a:moveTo>
                  <a:pt x="225450" y="431"/>
                </a:moveTo>
                <a:lnTo>
                  <a:pt x="219913" y="431"/>
                </a:lnTo>
                <a:lnTo>
                  <a:pt x="219913" y="52108"/>
                </a:lnTo>
                <a:lnTo>
                  <a:pt x="225450" y="52108"/>
                </a:lnTo>
                <a:lnTo>
                  <a:pt x="225450" y="431"/>
                </a:lnTo>
                <a:close/>
              </a:path>
              <a:path w="415925" h="52704">
                <a:moveTo>
                  <a:pt x="296875" y="44869"/>
                </a:moveTo>
                <a:lnTo>
                  <a:pt x="293509" y="41541"/>
                </a:lnTo>
                <a:lnTo>
                  <a:pt x="291211" y="43522"/>
                </a:lnTo>
                <a:lnTo>
                  <a:pt x="288582" y="45059"/>
                </a:lnTo>
                <a:lnTo>
                  <a:pt x="282702" y="47269"/>
                </a:lnTo>
                <a:lnTo>
                  <a:pt x="279679" y="47828"/>
                </a:lnTo>
                <a:lnTo>
                  <a:pt x="272237" y="47828"/>
                </a:lnTo>
                <a:lnTo>
                  <a:pt x="252895" y="30111"/>
                </a:lnTo>
                <a:lnTo>
                  <a:pt x="252895" y="22225"/>
                </a:lnTo>
                <a:lnTo>
                  <a:pt x="272237" y="4508"/>
                </a:lnTo>
                <a:lnTo>
                  <a:pt x="279730" y="4508"/>
                </a:lnTo>
                <a:lnTo>
                  <a:pt x="282778" y="5080"/>
                </a:lnTo>
                <a:lnTo>
                  <a:pt x="285724" y="6210"/>
                </a:lnTo>
                <a:lnTo>
                  <a:pt x="288671" y="7340"/>
                </a:lnTo>
                <a:lnTo>
                  <a:pt x="291261" y="8915"/>
                </a:lnTo>
                <a:lnTo>
                  <a:pt x="293509" y="10947"/>
                </a:lnTo>
                <a:lnTo>
                  <a:pt x="296799" y="7391"/>
                </a:lnTo>
                <a:lnTo>
                  <a:pt x="294119" y="5080"/>
                </a:lnTo>
                <a:lnTo>
                  <a:pt x="291020" y="3263"/>
                </a:lnTo>
                <a:lnTo>
                  <a:pt x="283959" y="647"/>
                </a:lnTo>
                <a:lnTo>
                  <a:pt x="280289" y="0"/>
                </a:lnTo>
                <a:lnTo>
                  <a:pt x="271195" y="0"/>
                </a:lnTo>
                <a:lnTo>
                  <a:pt x="247281" y="21386"/>
                </a:lnTo>
                <a:lnTo>
                  <a:pt x="247281" y="30949"/>
                </a:lnTo>
                <a:lnTo>
                  <a:pt x="271043" y="52565"/>
                </a:lnTo>
                <a:lnTo>
                  <a:pt x="280073" y="52565"/>
                </a:lnTo>
                <a:lnTo>
                  <a:pt x="283743" y="51866"/>
                </a:lnTo>
                <a:lnTo>
                  <a:pt x="290918" y="49110"/>
                </a:lnTo>
                <a:lnTo>
                  <a:pt x="294093" y="47231"/>
                </a:lnTo>
                <a:lnTo>
                  <a:pt x="296875" y="44869"/>
                </a:lnTo>
                <a:close/>
              </a:path>
              <a:path w="415925" h="52704">
                <a:moveTo>
                  <a:pt x="366306" y="52108"/>
                </a:moveTo>
                <a:lnTo>
                  <a:pt x="359575" y="38366"/>
                </a:lnTo>
                <a:lnTo>
                  <a:pt x="357327" y="33782"/>
                </a:lnTo>
                <a:lnTo>
                  <a:pt x="351459" y="21793"/>
                </a:lnTo>
                <a:lnTo>
                  <a:pt x="351459" y="33782"/>
                </a:lnTo>
                <a:lnTo>
                  <a:pt x="324650" y="33782"/>
                </a:lnTo>
                <a:lnTo>
                  <a:pt x="337972" y="5842"/>
                </a:lnTo>
                <a:lnTo>
                  <a:pt x="351459" y="33782"/>
                </a:lnTo>
                <a:lnTo>
                  <a:pt x="351459" y="21793"/>
                </a:lnTo>
                <a:lnTo>
                  <a:pt x="343662" y="5842"/>
                </a:lnTo>
                <a:lnTo>
                  <a:pt x="341020" y="444"/>
                </a:lnTo>
                <a:lnTo>
                  <a:pt x="335241" y="444"/>
                </a:lnTo>
                <a:lnTo>
                  <a:pt x="309968" y="52108"/>
                </a:lnTo>
                <a:lnTo>
                  <a:pt x="315899" y="52108"/>
                </a:lnTo>
                <a:lnTo>
                  <a:pt x="322478" y="38366"/>
                </a:lnTo>
                <a:lnTo>
                  <a:pt x="353631" y="38366"/>
                </a:lnTo>
                <a:lnTo>
                  <a:pt x="360286" y="52108"/>
                </a:lnTo>
                <a:lnTo>
                  <a:pt x="366306" y="52108"/>
                </a:lnTo>
                <a:close/>
              </a:path>
              <a:path w="415925" h="52704">
                <a:moveTo>
                  <a:pt x="415417" y="47523"/>
                </a:moveTo>
                <a:lnTo>
                  <a:pt x="390702" y="47523"/>
                </a:lnTo>
                <a:lnTo>
                  <a:pt x="390702" y="431"/>
                </a:lnTo>
                <a:lnTo>
                  <a:pt x="385165" y="431"/>
                </a:lnTo>
                <a:lnTo>
                  <a:pt x="385165" y="52108"/>
                </a:lnTo>
                <a:lnTo>
                  <a:pt x="415417" y="52108"/>
                </a:lnTo>
                <a:lnTo>
                  <a:pt x="415417" y="475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00003" y="3476554"/>
            <a:ext cx="193725" cy="19290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745437" y="3476557"/>
            <a:ext cx="131940" cy="192836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4479876" y="7153915"/>
            <a:ext cx="170942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  <a:hlinkClick r:id="rId7"/>
              </a:rPr>
              <a:t>www.archeon-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  <a:hlinkClick r:id="rId7"/>
              </a:rPr>
              <a:t>medical.com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339650" y="0"/>
            <a:ext cx="6350" cy="3192145"/>
          </a:xfrm>
          <a:custGeom>
            <a:avLst/>
            <a:gdLst/>
            <a:ahLst/>
            <a:cxnLst/>
            <a:rect l="l" t="t" r="r" b="b"/>
            <a:pathLst>
              <a:path w="6350" h="3192145">
                <a:moveTo>
                  <a:pt x="0" y="3192004"/>
                </a:moveTo>
                <a:lnTo>
                  <a:pt x="6350" y="3192004"/>
                </a:lnTo>
                <a:lnTo>
                  <a:pt x="6350" y="0"/>
                </a:lnTo>
                <a:lnTo>
                  <a:pt x="0" y="0"/>
                </a:lnTo>
                <a:lnTo>
                  <a:pt x="0" y="3192004"/>
                </a:lnTo>
                <a:close/>
              </a:path>
            </a:pathLst>
          </a:custGeom>
          <a:solidFill>
            <a:srgbClr val="EF4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342825" y="4472298"/>
            <a:ext cx="0" cy="2251075"/>
          </a:xfrm>
          <a:custGeom>
            <a:avLst/>
            <a:gdLst/>
            <a:ahLst/>
            <a:cxnLst/>
            <a:rect l="l" t="t" r="r" b="b"/>
            <a:pathLst>
              <a:path h="2251075">
                <a:moveTo>
                  <a:pt x="0" y="2250706"/>
                </a:moveTo>
                <a:lnTo>
                  <a:pt x="0" y="0"/>
                </a:lnTo>
              </a:path>
            </a:pathLst>
          </a:custGeom>
          <a:ln w="6350">
            <a:solidFill>
              <a:srgbClr val="EF4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083564" y="3901277"/>
            <a:ext cx="2542540" cy="441959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922655" marR="5080" indent="-910590">
              <a:lnSpc>
                <a:spcPts val="1600"/>
              </a:lnSpc>
              <a:spcBef>
                <a:spcPts val="219"/>
              </a:spcBef>
            </a:pPr>
            <a:r>
              <a:rPr sz="1400" dirty="0">
                <a:solidFill>
                  <a:srgbClr val="EF4050"/>
                </a:solidFill>
                <a:latin typeface="Source Sans Pro"/>
                <a:cs typeface="Source Sans Pro"/>
              </a:rPr>
              <a:t>The</a:t>
            </a:r>
            <a:r>
              <a:rPr sz="1400" spc="15" dirty="0">
                <a:solidFill>
                  <a:srgbClr val="EF4050"/>
                </a:solidFill>
                <a:latin typeface="Source Sans Pro"/>
                <a:cs typeface="Source Sans Pro"/>
              </a:rPr>
              <a:t> </a:t>
            </a:r>
            <a:r>
              <a:rPr sz="1400" dirty="0">
                <a:solidFill>
                  <a:srgbClr val="EF4050"/>
                </a:solidFill>
                <a:latin typeface="Source Sans Pro"/>
                <a:cs typeface="Source Sans Pro"/>
              </a:rPr>
              <a:t>High-</a:t>
            </a:r>
            <a:r>
              <a:rPr sz="1400" spc="-10" dirty="0">
                <a:solidFill>
                  <a:srgbClr val="EF4050"/>
                </a:solidFill>
                <a:latin typeface="Source Sans Pro"/>
                <a:cs typeface="Source Sans Pro"/>
              </a:rPr>
              <a:t>Performance</a:t>
            </a:r>
            <a:r>
              <a:rPr sz="1400" spc="15" dirty="0">
                <a:solidFill>
                  <a:srgbClr val="EF4050"/>
                </a:solidFill>
                <a:latin typeface="Source Sans Pro"/>
                <a:cs typeface="Source Sans Pro"/>
              </a:rPr>
              <a:t> </a:t>
            </a:r>
            <a:r>
              <a:rPr sz="1400" spc="-10" dirty="0">
                <a:solidFill>
                  <a:srgbClr val="EF4050"/>
                </a:solidFill>
                <a:latin typeface="Source Sans Pro"/>
                <a:cs typeface="Source Sans Pro"/>
              </a:rPr>
              <a:t>Ventilation specialist</a:t>
            </a:r>
            <a:endParaRPr sz="1400">
              <a:latin typeface="Source Sans Pro"/>
              <a:cs typeface="Source Sans Pro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A2A6E4C4-6228-38A1-7F72-C178D4FC2A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446" y="6817119"/>
            <a:ext cx="2374279" cy="2762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9997" y="1539448"/>
            <a:ext cx="9128125" cy="4134485"/>
            <a:chOff x="1199997" y="1539448"/>
            <a:chExt cx="9128125" cy="4134485"/>
          </a:xfrm>
        </p:grpSpPr>
        <p:sp>
          <p:nvSpPr>
            <p:cNvPr id="3" name="object 3"/>
            <p:cNvSpPr/>
            <p:nvPr/>
          </p:nvSpPr>
          <p:spPr>
            <a:xfrm>
              <a:off x="1199997" y="4668011"/>
              <a:ext cx="5462270" cy="1005840"/>
            </a:xfrm>
            <a:custGeom>
              <a:avLst/>
              <a:gdLst/>
              <a:ahLst/>
              <a:cxnLst/>
              <a:rect l="l" t="t" r="r" b="b"/>
              <a:pathLst>
                <a:path w="5462270" h="1005839">
                  <a:moveTo>
                    <a:pt x="5461977" y="0"/>
                  </a:moveTo>
                  <a:lnTo>
                    <a:pt x="0" y="0"/>
                  </a:lnTo>
                  <a:lnTo>
                    <a:pt x="0" y="1005598"/>
                  </a:lnTo>
                  <a:lnTo>
                    <a:pt x="5461977" y="1005598"/>
                  </a:lnTo>
                  <a:lnTo>
                    <a:pt x="5461977" y="0"/>
                  </a:lnTo>
                  <a:close/>
                </a:path>
              </a:pathLst>
            </a:custGeom>
            <a:solidFill>
              <a:srgbClr val="1116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43954" y="1539448"/>
              <a:ext cx="4084078" cy="3385306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231F20"/>
                </a:solidFill>
              </a:rPr>
              <a:t>High-performance</a:t>
            </a:r>
            <a:r>
              <a:rPr spc="-70" dirty="0">
                <a:solidFill>
                  <a:srgbClr val="231F20"/>
                </a:solidFill>
              </a:rPr>
              <a:t> </a:t>
            </a:r>
            <a:r>
              <a:rPr spc="-25" dirty="0">
                <a:solidFill>
                  <a:srgbClr val="231F20"/>
                </a:solidFill>
              </a:rPr>
              <a:t>ventilation </a:t>
            </a:r>
            <a:r>
              <a:rPr spc="-10" dirty="0">
                <a:solidFill>
                  <a:srgbClr val="231F20"/>
                </a:solidFill>
              </a:rPr>
              <a:t>specialist</a:t>
            </a:r>
            <a:r>
              <a:rPr spc="-1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87300" y="1501345"/>
            <a:ext cx="4093845" cy="2502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10209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French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company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based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Besançon,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Medical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has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been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revolutionizing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practice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since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2018.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</a:pPr>
            <a:endParaRPr sz="1050">
              <a:latin typeface="Source Sans Pro Light"/>
              <a:cs typeface="Source Sans Pro Light"/>
            </a:endParaRPr>
          </a:p>
          <a:p>
            <a:pPr marL="12700" marR="33655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Founded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by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Alban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LUCA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Pierre-Édouard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SAILLARD,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spc="-1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Medical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develops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advanced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technologies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simplify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help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first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aid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teams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better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life-threatening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emergencies.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Source Sans Pro Light"/>
              <a:cs typeface="Source Sans Pro Light"/>
            </a:endParaRPr>
          </a:p>
          <a:p>
            <a:pPr marL="12700" marR="5080">
              <a:lnSpc>
                <a:spcPct val="113700"/>
              </a:lnSpc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5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has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announced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February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2022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fundraising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$6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million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pursue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development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new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technologies.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Source Sans Pro Light"/>
              <a:cs typeface="Source Sans Pro Light"/>
            </a:endParaRPr>
          </a:p>
          <a:p>
            <a:pPr marL="12700" marR="419734">
              <a:lnSpc>
                <a:spcPct val="113700"/>
              </a:lnSpc>
            </a:pP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’s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products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are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now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marketed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more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than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15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countries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across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Europe,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Middle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East,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Asia-Pacific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North America.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41899" y="4835214"/>
            <a:ext cx="9046210" cy="2291333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20"/>
              </a:spcBef>
            </a:pP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In</a:t>
            </a:r>
            <a:r>
              <a:rPr sz="1400" b="1" spc="33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5</a:t>
            </a:r>
            <a:r>
              <a:rPr sz="1400" b="1" spc="33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years</a:t>
            </a:r>
            <a:r>
              <a:rPr sz="1400" b="1" spc="33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of</a:t>
            </a:r>
            <a:r>
              <a:rPr sz="1400" b="1" spc="33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existence,</a:t>
            </a:r>
            <a:r>
              <a:rPr sz="1400" b="1" spc="33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more</a:t>
            </a:r>
            <a:r>
              <a:rPr sz="1400" b="1" spc="33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than</a:t>
            </a:r>
            <a:r>
              <a:rPr sz="1400" b="1" spc="340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2300</a:t>
            </a:r>
            <a:r>
              <a:rPr sz="1400" b="1" spc="33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Darkmode DarkmodeOn"/>
                <a:cs typeface="Darkmode DarkmodeOn"/>
              </a:rPr>
              <a:t>patients</a:t>
            </a:r>
            <a:endParaRPr sz="1400" dirty="0">
              <a:latin typeface="Darkmode DarkmodeOn"/>
              <a:cs typeface="Darkmode DarkmodeOn"/>
            </a:endParaRPr>
          </a:p>
          <a:p>
            <a:pPr marL="38100">
              <a:lnSpc>
                <a:spcPct val="100000"/>
              </a:lnSpc>
              <a:spcBef>
                <a:spcPts val="420"/>
              </a:spcBef>
            </a:pP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have</a:t>
            </a:r>
            <a:r>
              <a:rPr sz="1400" b="1" spc="3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already</a:t>
            </a:r>
            <a:r>
              <a:rPr sz="1400" b="1" spc="40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benefited</a:t>
            </a:r>
            <a:r>
              <a:rPr sz="1400" b="1" spc="40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from</a:t>
            </a:r>
            <a:r>
              <a:rPr sz="1400" b="1" spc="3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Darkmode DarkmodeOn"/>
                <a:cs typeface="Darkmode DarkmodeOn"/>
              </a:rPr>
              <a:t>EOlife®</a:t>
            </a:r>
            <a:endParaRPr sz="1400" dirty="0">
              <a:latin typeface="Darkmode DarkmodeOn"/>
              <a:cs typeface="Darkmode DarkmodeO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750" dirty="0">
              <a:latin typeface="Darkmode DarkmodeOn"/>
              <a:cs typeface="Darkmode DarkmodeOn"/>
            </a:endParaRPr>
          </a:p>
          <a:p>
            <a:pPr marL="3446145" marR="54610" indent="-225425" algn="just">
              <a:lnSpc>
                <a:spcPct val="92400"/>
              </a:lnSpc>
              <a:spcBef>
                <a:spcPts val="5"/>
              </a:spcBef>
            </a:pPr>
            <a:endParaRPr lang="fr-FR" sz="3600" b="1" baseline="-10416" dirty="0">
              <a:solidFill>
                <a:srgbClr val="CC2028"/>
              </a:solidFill>
              <a:latin typeface="Darkmode DarkmodeOn XBold"/>
              <a:cs typeface="Darkmode DarkmodeOn XBold"/>
            </a:endParaRPr>
          </a:p>
          <a:p>
            <a:pPr marL="3446145" marR="54610" indent="-225425" algn="just">
              <a:lnSpc>
                <a:spcPct val="92400"/>
              </a:lnSpc>
              <a:spcBef>
                <a:spcPts val="5"/>
              </a:spcBef>
            </a:pPr>
            <a:r>
              <a:rPr sz="3600" b="1" baseline="-10416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‘‘</a:t>
            </a:r>
            <a:r>
              <a:rPr sz="3600" b="1" spc="-135" baseline="-10416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Our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mission</a:t>
            </a:r>
            <a:r>
              <a:rPr sz="1100" b="0" i="1" spc="1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is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make</a:t>
            </a:r>
            <a:r>
              <a:rPr sz="1100" b="0" i="1" spc="1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cutting-edge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technologies</a:t>
            </a:r>
            <a:r>
              <a:rPr sz="1100" b="0" i="1" spc="1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available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as</a:t>
            </a:r>
            <a:r>
              <a:rPr sz="1100" b="0" i="1" spc="1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many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healthcare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professionals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as</a:t>
            </a:r>
            <a:r>
              <a:rPr sz="1100" b="0" i="1" spc="10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possible,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order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improve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care.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12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is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driven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by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innovation.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This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is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why</a:t>
            </a:r>
            <a:r>
              <a:rPr sz="1100" b="0" i="1" spc="1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we</a:t>
            </a:r>
            <a:r>
              <a:rPr sz="1100" b="0" i="1" spc="12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are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 striving</a:t>
            </a:r>
            <a:r>
              <a:rPr sz="1100" b="0" i="1" spc="1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spc="1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make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high-performance</a:t>
            </a:r>
            <a:r>
              <a:rPr sz="1100" b="0" i="1" spc="1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i="1" spc="1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widespread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practice.</a:t>
            </a:r>
            <a:r>
              <a:rPr sz="1100" b="0" i="1" spc="1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1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US</a:t>
            </a:r>
            <a:r>
              <a:rPr sz="1100" b="0" i="1" spc="1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i="1" spc="1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market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represents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40%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world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market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our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company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will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make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all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efforts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meet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this</a:t>
            </a:r>
            <a:endParaRPr sz="1100" dirty="0">
              <a:latin typeface="Source Sans Pro Light"/>
              <a:cs typeface="Source Sans Pro Light"/>
            </a:endParaRPr>
          </a:p>
          <a:p>
            <a:pPr marL="3445510" marR="55880">
              <a:lnSpc>
                <a:spcPts val="1300"/>
              </a:lnSpc>
              <a:spcBef>
                <a:spcPts val="40"/>
              </a:spcBef>
            </a:pP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market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by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strengthening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our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teams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our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distribution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network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».</a:t>
            </a:r>
            <a:r>
              <a:rPr sz="1100" b="0" i="1" spc="8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9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Pierre-Edouard</a:t>
            </a:r>
            <a:r>
              <a:rPr sz="900" b="0" i="1" spc="6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9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Saillard,</a:t>
            </a:r>
            <a:r>
              <a:rPr sz="900" b="0" i="1" spc="6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9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co-founder</a:t>
            </a:r>
            <a:r>
              <a:rPr sz="900" b="0" i="1" spc="7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900" b="0" i="1" spc="-25" dirty="0">
                <a:solidFill>
                  <a:srgbClr val="CC2028"/>
                </a:solidFill>
                <a:latin typeface="Source Sans Pro Light"/>
                <a:cs typeface="Source Sans Pro Light"/>
              </a:rPr>
              <a:t>of</a:t>
            </a:r>
            <a:r>
              <a:rPr sz="900" b="0" i="1" spc="50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900" b="0" i="1" spc="-10" dirty="0">
                <a:solidFill>
                  <a:srgbClr val="CC2028"/>
                </a:solidFill>
                <a:latin typeface="Source Sans Pro Light"/>
                <a:cs typeface="Source Sans Pro Light"/>
              </a:rPr>
              <a:t>Archeon</a:t>
            </a:r>
            <a:endParaRPr sz="900" dirty="0">
              <a:latin typeface="Source Sans Pro Light"/>
              <a:cs typeface="Source Sans Pr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1292" y="408617"/>
            <a:ext cx="9779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111619"/>
                </a:solidFill>
                <a:latin typeface="Atlas Grotesk Medium"/>
                <a:cs typeface="Atlas Grotesk Medium"/>
              </a:rPr>
              <a:t>2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2"/>
            <a:ext cx="10692130" cy="7560309"/>
            <a:chOff x="0" y="12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10692003" cy="75599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42000" y="12"/>
              <a:ext cx="5249989" cy="6182359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27299" y="687161"/>
            <a:ext cx="263588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A</a:t>
            </a:r>
            <a:r>
              <a:rPr spc="5" dirty="0"/>
              <a:t> </a:t>
            </a:r>
            <a:r>
              <a:rPr spc="-10" dirty="0"/>
              <a:t>well-known </a:t>
            </a:r>
            <a:r>
              <a:rPr dirty="0"/>
              <a:t>disruptive</a:t>
            </a:r>
            <a:r>
              <a:rPr spc="-85" dirty="0"/>
              <a:t> </a:t>
            </a:r>
            <a:r>
              <a:rPr spc="-30" dirty="0"/>
              <a:t>device</a:t>
            </a:r>
            <a:r>
              <a:rPr spc="-3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027299" y="1501345"/>
            <a:ext cx="4251325" cy="2502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>
              <a:lnSpc>
                <a:spcPct val="1137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22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is</a:t>
            </a:r>
            <a:r>
              <a:rPr sz="1100" b="0" spc="2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229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pioneer</a:t>
            </a:r>
            <a:r>
              <a:rPr sz="1100" b="0" spc="2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229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artificial</a:t>
            </a:r>
            <a:r>
              <a:rPr sz="1100" b="0" spc="2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intelligence</a:t>
            </a:r>
            <a:r>
              <a:rPr sz="1100" b="0" spc="229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2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229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field</a:t>
            </a:r>
            <a:r>
              <a:rPr sz="1100" b="0" spc="2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23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pulmonary ventilation.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</a:pPr>
            <a:endParaRPr sz="1050">
              <a:latin typeface="Source Sans Pro Light"/>
              <a:cs typeface="Source Sans Pro Light"/>
            </a:endParaRPr>
          </a:p>
          <a:p>
            <a:pPr marL="12700" marR="125730">
              <a:lnSpc>
                <a:spcPct val="113700"/>
              </a:lnSpc>
            </a:pP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Focusing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on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aspects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portability,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ergonomics,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simplicity,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Archeon’s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innovations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have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been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rewarded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on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several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occasions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including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recently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with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EMS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World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Innovation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Award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2022,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the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 Innovation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Award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at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National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Congress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French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Fire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Brigade</a:t>
            </a:r>
            <a:r>
              <a:rPr sz="1100" b="0" spc="5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in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 2021,</a:t>
            </a:r>
            <a:r>
              <a:rPr sz="1100" b="0" spc="4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European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Commission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Award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fight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against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Covid-19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738188"/>
                </a:solidFill>
                <a:latin typeface="Source Sans Pro Light"/>
                <a:cs typeface="Source Sans Pro Light"/>
              </a:rPr>
              <a:t>2020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 and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many</a:t>
            </a:r>
            <a:r>
              <a:rPr sz="1100" b="0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others.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Source Sans Pro Light"/>
              <a:cs typeface="Source Sans Pro Light"/>
            </a:endParaRPr>
          </a:p>
          <a:p>
            <a:pPr marL="12700" marR="5080" algn="just">
              <a:lnSpc>
                <a:spcPct val="113700"/>
              </a:lnSpc>
            </a:pP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Supported</a:t>
            </a:r>
            <a:r>
              <a:rPr sz="1100" b="0" spc="29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by</a:t>
            </a:r>
            <a:r>
              <a:rPr sz="1100" b="0" spc="29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29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European</a:t>
            </a:r>
            <a:r>
              <a:rPr sz="1100" b="0" spc="29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Commission</a:t>
            </a:r>
            <a:r>
              <a:rPr sz="1100" b="0" spc="29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29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guided</a:t>
            </a:r>
            <a:r>
              <a:rPr sz="1100" b="0" spc="29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by</a:t>
            </a:r>
            <a:r>
              <a:rPr sz="1100" b="0" spc="29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29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objective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4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revolutionizing</a:t>
            </a:r>
            <a:r>
              <a:rPr sz="1100" b="0" spc="459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ventilation,</a:t>
            </a:r>
            <a:r>
              <a:rPr sz="1100" b="0" spc="459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Archeon</a:t>
            </a:r>
            <a:r>
              <a:rPr sz="1100" b="0" spc="459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is</a:t>
            </a:r>
            <a:r>
              <a:rPr sz="1100" b="0" spc="4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working</a:t>
            </a:r>
            <a:r>
              <a:rPr sz="1100" b="0" spc="459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on</a:t>
            </a:r>
            <a:r>
              <a:rPr sz="1100" b="0" spc="459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459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cutting-</a:t>
            </a:r>
            <a:r>
              <a:rPr sz="1100" b="0" spc="-20" dirty="0">
                <a:solidFill>
                  <a:srgbClr val="738188"/>
                </a:solidFill>
                <a:latin typeface="Source Sans Pro Light"/>
                <a:cs typeface="Source Sans Pro Light"/>
              </a:rPr>
              <a:t>edge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 ventilation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monitoring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system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for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hospitals</a:t>
            </a:r>
            <a:r>
              <a:rPr sz="1100" b="0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738188"/>
                </a:solidFill>
                <a:latin typeface="Source Sans Pro Light"/>
                <a:cs typeface="Source Sans Pro Light"/>
              </a:rPr>
              <a:t>care</a:t>
            </a:r>
            <a:r>
              <a:rPr sz="1100" b="0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centers.</a:t>
            </a:r>
            <a:endParaRPr sz="1100">
              <a:latin typeface="Source Sans Pro Light"/>
              <a:cs typeface="Source Sans Pro Ligh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061142" y="5583277"/>
            <a:ext cx="5427345" cy="1296035"/>
            <a:chOff x="2061142" y="5583277"/>
            <a:chExt cx="5427345" cy="129603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61142" y="5583277"/>
              <a:ext cx="1001855" cy="129581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42000" y="6018633"/>
              <a:ext cx="2045999" cy="61526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95999" y="5706005"/>
              <a:ext cx="1218033" cy="885271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2048442" y="4450464"/>
            <a:ext cx="641350" cy="68072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sz="2400" b="1" spc="-25" dirty="0">
                <a:solidFill>
                  <a:srgbClr val="FBAA2B"/>
                </a:solidFill>
                <a:latin typeface="Darkmode DarkmodeOn Black"/>
                <a:cs typeface="Darkmode DarkmodeOn Black"/>
              </a:rPr>
              <a:t>14</a:t>
            </a:r>
            <a:endParaRPr sz="2400">
              <a:latin typeface="Darkmode DarkmodeOn Black"/>
              <a:cs typeface="Darkmode DarkmodeOn Black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400" b="1" spc="-10" dirty="0">
                <a:solidFill>
                  <a:srgbClr val="FBAA2B"/>
                </a:solidFill>
                <a:latin typeface="Darkmode DarkmodeOn"/>
                <a:cs typeface="Darkmode DarkmodeOn"/>
              </a:rPr>
              <a:t>awards</a:t>
            </a:r>
            <a:endParaRPr sz="1400">
              <a:latin typeface="Darkmode DarkmodeOn"/>
              <a:cs typeface="Darkmode DarkmodeO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75299" y="4450464"/>
            <a:ext cx="1624965" cy="68072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sz="2400" b="1" dirty="0">
                <a:solidFill>
                  <a:srgbClr val="FBAA2B"/>
                </a:solidFill>
                <a:latin typeface="Darkmode DarkmodeOn Black"/>
                <a:cs typeface="Darkmode DarkmodeOn Black"/>
              </a:rPr>
              <a:t>9</a:t>
            </a:r>
            <a:endParaRPr sz="2400">
              <a:latin typeface="Darkmode DarkmodeOn Black"/>
              <a:cs typeface="Darkmode DarkmodeOn Black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400" b="1" dirty="0">
                <a:solidFill>
                  <a:srgbClr val="FBAA2B"/>
                </a:solidFill>
                <a:latin typeface="Darkmode DarkmodeOn"/>
                <a:cs typeface="Darkmode DarkmodeOn"/>
              </a:rPr>
              <a:t>registered</a:t>
            </a:r>
            <a:r>
              <a:rPr sz="1400" b="1" spc="65" dirty="0">
                <a:solidFill>
                  <a:srgbClr val="FBAA2B"/>
                </a:solidFill>
                <a:latin typeface="Darkmode DarkmodeOn"/>
                <a:cs typeface="Darkmode DarkmodeOn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Darkmode DarkmodeOn"/>
                <a:cs typeface="Darkmode DarkmodeOn"/>
              </a:rPr>
              <a:t>patents</a:t>
            </a:r>
            <a:endParaRPr sz="1400">
              <a:latin typeface="Darkmode DarkmodeOn"/>
              <a:cs typeface="Darkmode DarkmodeO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317500" y="415817"/>
            <a:ext cx="9906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3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87300" y="687161"/>
            <a:ext cx="432625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231F20"/>
                </a:solidFill>
              </a:rPr>
              <a:t>An</a:t>
            </a:r>
            <a:r>
              <a:rPr spc="-30" dirty="0">
                <a:solidFill>
                  <a:srgbClr val="231F20"/>
                </a:solidFill>
              </a:rPr>
              <a:t> </a:t>
            </a:r>
            <a:r>
              <a:rPr dirty="0">
                <a:solidFill>
                  <a:srgbClr val="231F20"/>
                </a:solidFill>
              </a:rPr>
              <a:t>answer</a:t>
            </a:r>
            <a:r>
              <a:rPr spc="-30" dirty="0">
                <a:solidFill>
                  <a:srgbClr val="231F20"/>
                </a:solidFill>
              </a:rPr>
              <a:t> </a:t>
            </a:r>
            <a:r>
              <a:rPr dirty="0">
                <a:solidFill>
                  <a:srgbClr val="231F20"/>
                </a:solidFill>
              </a:rPr>
              <a:t>to</a:t>
            </a:r>
            <a:r>
              <a:rPr spc="-30" dirty="0">
                <a:solidFill>
                  <a:srgbClr val="231F20"/>
                </a:solidFill>
              </a:rPr>
              <a:t> </a:t>
            </a:r>
            <a:r>
              <a:rPr dirty="0">
                <a:solidFill>
                  <a:srgbClr val="231F20"/>
                </a:solidFill>
              </a:rPr>
              <a:t>multiple</a:t>
            </a:r>
            <a:r>
              <a:rPr spc="-30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health </a:t>
            </a:r>
            <a:r>
              <a:rPr dirty="0">
                <a:solidFill>
                  <a:srgbClr val="231F20"/>
                </a:solidFill>
              </a:rPr>
              <a:t>public</a:t>
            </a:r>
            <a:r>
              <a:rPr spc="-10" dirty="0">
                <a:solidFill>
                  <a:srgbClr val="231F20"/>
                </a:solidFill>
              </a:rPr>
              <a:t> issues</a:t>
            </a:r>
            <a:r>
              <a:rPr spc="-1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36500" y="1501345"/>
            <a:ext cx="4183379" cy="2502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 marR="30480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Cardiac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arrest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remains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leading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cause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death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world,</a:t>
            </a:r>
            <a:r>
              <a:rPr sz="1100" b="0" spc="50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affecting</a:t>
            </a:r>
            <a:r>
              <a:rPr sz="1100" b="0" spc="3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nearly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7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million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people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year.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survival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rate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only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5%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has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not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significantly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improved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since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massive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adoption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automatic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defibrillators.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Putting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back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heart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cardiopulmonary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resuscitation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responds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several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public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health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issues.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</a:pPr>
            <a:endParaRPr sz="1050">
              <a:latin typeface="Source Sans Pro Light"/>
              <a:cs typeface="Source Sans Pro Light"/>
            </a:endParaRPr>
          </a:p>
          <a:p>
            <a:pPr marL="63500" marR="87630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Pre-hospital</a:t>
            </a:r>
            <a:r>
              <a:rPr sz="1100" b="0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cardiopulmonary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resuscitation,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as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it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is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approached</a:t>
            </a:r>
            <a:r>
              <a:rPr sz="1100" b="0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today,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focuses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cardiac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massage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techniques,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leaving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aside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essential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aspect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oxygenation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cardiac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arrest.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has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111619"/>
                </a:solidFill>
                <a:latin typeface="Source Sans Pro Light"/>
                <a:cs typeface="Source Sans Pro Light"/>
              </a:rPr>
              <a:t>been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shown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that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well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conducted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doubles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chances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survival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cardiac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arrest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975" b="0" baseline="29914" dirty="0">
                <a:solidFill>
                  <a:srgbClr val="111619"/>
                </a:solidFill>
                <a:latin typeface="Source Sans Pro Light"/>
                <a:cs typeface="Source Sans Pro Light"/>
              </a:rPr>
              <a:t>(1)</a:t>
            </a:r>
            <a:r>
              <a:rPr sz="975" b="0" spc="37" baseline="299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50" dirty="0">
                <a:solidFill>
                  <a:srgbClr val="111619"/>
                </a:solidFill>
                <a:latin typeface="Source Sans Pro Light"/>
                <a:cs typeface="Source Sans Pro Light"/>
              </a:rPr>
              <a:t>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Source Sans Pro Light"/>
              <a:cs typeface="Source Sans Pro Light"/>
            </a:endParaRPr>
          </a:p>
          <a:p>
            <a:pPr marL="62865">
              <a:lnSpc>
                <a:spcPct val="1000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Since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2018,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Archeon</a:t>
            </a:r>
            <a:r>
              <a:rPr sz="1100" b="1" spc="4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is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putting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«P»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back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«CPR»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50" dirty="0">
                <a:solidFill>
                  <a:srgbClr val="111619"/>
                </a:solidFill>
                <a:latin typeface="Source Sans Pro Light"/>
                <a:cs typeface="Source Sans Pro Light"/>
              </a:rPr>
              <a:t>!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32004" y="0"/>
            <a:ext cx="4560570" cy="3726179"/>
          </a:xfrm>
          <a:custGeom>
            <a:avLst/>
            <a:gdLst/>
            <a:ahLst/>
            <a:cxnLst/>
            <a:rect l="l" t="t" r="r" b="b"/>
            <a:pathLst>
              <a:path w="4560570" h="3726179">
                <a:moveTo>
                  <a:pt x="4559998" y="0"/>
                </a:moveTo>
                <a:lnTo>
                  <a:pt x="0" y="0"/>
                </a:lnTo>
                <a:lnTo>
                  <a:pt x="0" y="3726002"/>
                </a:lnTo>
                <a:lnTo>
                  <a:pt x="4559998" y="3726002"/>
                </a:lnTo>
                <a:lnTo>
                  <a:pt x="4559998" y="0"/>
                </a:lnTo>
                <a:close/>
              </a:path>
            </a:pathLst>
          </a:custGeom>
          <a:solidFill>
            <a:srgbClr val="7381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207299" y="680979"/>
            <a:ext cx="1656714" cy="49784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260"/>
              </a:spcBef>
            </a:pPr>
            <a:r>
              <a:rPr sz="16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High-</a:t>
            </a:r>
            <a:r>
              <a:rPr sz="1600" b="1" spc="-1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Performance </a:t>
            </a:r>
            <a:r>
              <a:rPr sz="16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ventilation</a:t>
            </a:r>
            <a:r>
              <a:rPr sz="1600" b="1" spc="14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600" b="1" spc="-5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:</a:t>
            </a:r>
            <a:endParaRPr sz="1600">
              <a:latin typeface="Source Sans Pro Semibold"/>
              <a:cs typeface="Source Sans Pro Semi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07299" y="1534368"/>
            <a:ext cx="1942464" cy="1359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114300" indent="-228600">
              <a:lnSpc>
                <a:spcPct val="113700"/>
              </a:lnSpc>
              <a:spcBef>
                <a:spcPts val="100"/>
              </a:spcBef>
              <a:tabLst>
                <a:tab pos="240665" algn="l"/>
              </a:tabLst>
            </a:pPr>
            <a:r>
              <a:rPr sz="1100" b="0" spc="-50" dirty="0">
                <a:solidFill>
                  <a:srgbClr val="FFFFFF"/>
                </a:solidFill>
                <a:latin typeface="Source Sans Pro Light"/>
                <a:cs typeface="Source Sans Pro Light"/>
              </a:rPr>
              <a:t>▶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	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Provide</a:t>
            </a:r>
            <a:r>
              <a:rPr sz="1100" b="1" spc="4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an</a:t>
            </a:r>
            <a:r>
              <a:rPr sz="1100" b="1" spc="4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adequate</a:t>
            </a:r>
            <a:r>
              <a:rPr sz="1100" b="1" spc="5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tidal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volume</a:t>
            </a:r>
            <a:endParaRPr sz="1100">
              <a:latin typeface="Source Sans Pro Semibold"/>
              <a:cs typeface="Source Sans Pro Semibold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Source Sans Pro Semibold"/>
              <a:cs typeface="Source Sans Pro Semibold"/>
            </a:endParaRPr>
          </a:p>
          <a:p>
            <a:pPr marL="12700">
              <a:lnSpc>
                <a:spcPct val="100000"/>
              </a:lnSpc>
              <a:tabLst>
                <a:tab pos="240665" algn="l"/>
              </a:tabLst>
            </a:pPr>
            <a:r>
              <a:rPr sz="1100" b="0" spc="-50" dirty="0">
                <a:solidFill>
                  <a:srgbClr val="FFFFFF"/>
                </a:solidFill>
                <a:latin typeface="Source Sans Pro Light"/>
                <a:cs typeface="Source Sans Pro Light"/>
              </a:rPr>
              <a:t>▶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	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Avoid</a:t>
            </a:r>
            <a:r>
              <a:rPr sz="1100" b="1" spc="1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excessive</a:t>
            </a:r>
            <a:r>
              <a:rPr sz="1100" b="1" spc="2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gas</a:t>
            </a:r>
            <a:r>
              <a:rPr sz="1100" b="1" spc="2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leakage</a:t>
            </a:r>
            <a:endParaRPr sz="1100">
              <a:latin typeface="Source Sans Pro Semibold"/>
              <a:cs typeface="Source Sans Pro Semibold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Source Sans Pro Semibold"/>
              <a:cs typeface="Source Sans Pro Semibold"/>
            </a:endParaRPr>
          </a:p>
          <a:p>
            <a:pPr marL="240665" marR="76835" indent="-228600">
              <a:lnSpc>
                <a:spcPct val="113700"/>
              </a:lnSpc>
              <a:tabLst>
                <a:tab pos="240665" algn="l"/>
              </a:tabLst>
            </a:pPr>
            <a:r>
              <a:rPr sz="1100" b="0" spc="-50" dirty="0">
                <a:solidFill>
                  <a:srgbClr val="FFFFFF"/>
                </a:solidFill>
                <a:latin typeface="Source Sans Pro Light"/>
                <a:cs typeface="Source Sans Pro Light"/>
              </a:rPr>
              <a:t>▶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	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Avoid</a:t>
            </a:r>
            <a:r>
              <a:rPr sz="1100" b="1" spc="7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hypoventilation</a:t>
            </a:r>
            <a:r>
              <a:rPr sz="1100" b="1" spc="8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5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and</a:t>
            </a:r>
            <a:r>
              <a:rPr sz="1100" b="1" spc="-10" dirty="0">
                <a:solidFill>
                  <a:srgbClr val="FFFFFF"/>
                </a:solidFill>
                <a:latin typeface="Source Sans Pro Semibold"/>
                <a:cs typeface="Source Sans Pro Semibold"/>
              </a:rPr>
              <a:t> hyperventilation</a:t>
            </a:r>
            <a:endParaRPr sz="1100">
              <a:latin typeface="Source Sans Pro Semibold"/>
              <a:cs typeface="Source Sans Pro Semibold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01790" y="3927708"/>
            <a:ext cx="3893185" cy="59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algn="just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By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preventing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those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risks,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good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improves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chances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survival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limits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long-term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pulmonary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sequelae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length</a:t>
            </a:r>
            <a:r>
              <a:rPr sz="1100" b="0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 intensive</a:t>
            </a:r>
            <a:r>
              <a:rPr sz="1100" b="0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care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stays</a:t>
            </a:r>
            <a:r>
              <a:rPr sz="975" b="0" baseline="29914" dirty="0">
                <a:solidFill>
                  <a:srgbClr val="111619"/>
                </a:solidFill>
                <a:latin typeface="Source Sans Pro Light"/>
                <a:cs typeface="Source Sans Pro Light"/>
              </a:rPr>
              <a:t>(2)</a:t>
            </a:r>
            <a:r>
              <a:rPr sz="975" b="0" spc="195" baseline="29914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50" dirty="0">
                <a:solidFill>
                  <a:srgbClr val="111619"/>
                </a:solidFill>
                <a:latin typeface="Source Sans Pro Light"/>
                <a:cs typeface="Source Sans Pro Light"/>
              </a:rPr>
              <a:t>.</a:t>
            </a:r>
            <a:endParaRPr sz="1100">
              <a:latin typeface="Source Sans Pro Light"/>
              <a:cs typeface="Source Sans Pro Ligh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231753" y="5011750"/>
            <a:ext cx="1260475" cy="1260475"/>
            <a:chOff x="1231753" y="5011750"/>
            <a:chExt cx="1260475" cy="1260475"/>
          </a:xfrm>
        </p:grpSpPr>
        <p:pic>
          <p:nvPicPr>
            <p:cNvPr id="9" name="object 9"/>
            <p:cNvPicPr/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462912" y="5183542"/>
              <a:ext cx="813600" cy="75911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231753" y="5011750"/>
              <a:ext cx="1260475" cy="1260475"/>
            </a:xfrm>
            <a:custGeom>
              <a:avLst/>
              <a:gdLst/>
              <a:ahLst/>
              <a:cxnLst/>
              <a:rect l="l" t="t" r="r" b="b"/>
              <a:pathLst>
                <a:path w="1260475" h="1260475">
                  <a:moveTo>
                    <a:pt x="629996" y="1260005"/>
                  </a:moveTo>
                  <a:lnTo>
                    <a:pt x="677014" y="1258277"/>
                  </a:lnTo>
                  <a:lnTo>
                    <a:pt x="723093" y="1253174"/>
                  </a:lnTo>
                  <a:lnTo>
                    <a:pt x="768112" y="1244818"/>
                  </a:lnTo>
                  <a:lnTo>
                    <a:pt x="811949" y="1233332"/>
                  </a:lnTo>
                  <a:lnTo>
                    <a:pt x="854481" y="1218835"/>
                  </a:lnTo>
                  <a:lnTo>
                    <a:pt x="895588" y="1201452"/>
                  </a:lnTo>
                  <a:lnTo>
                    <a:pt x="935147" y="1181303"/>
                  </a:lnTo>
                  <a:lnTo>
                    <a:pt x="973037" y="1158509"/>
                  </a:lnTo>
                  <a:lnTo>
                    <a:pt x="1009136" y="1133194"/>
                  </a:lnTo>
                  <a:lnTo>
                    <a:pt x="1043321" y="1105479"/>
                  </a:lnTo>
                  <a:lnTo>
                    <a:pt x="1075472" y="1075485"/>
                  </a:lnTo>
                  <a:lnTo>
                    <a:pt x="1105466" y="1043334"/>
                  </a:lnTo>
                  <a:lnTo>
                    <a:pt x="1133182" y="1009149"/>
                  </a:lnTo>
                  <a:lnTo>
                    <a:pt x="1158497" y="973050"/>
                  </a:lnTo>
                  <a:lnTo>
                    <a:pt x="1181290" y="935160"/>
                  </a:lnTo>
                  <a:lnTo>
                    <a:pt x="1201439" y="895601"/>
                  </a:lnTo>
                  <a:lnTo>
                    <a:pt x="1218823" y="854494"/>
                  </a:lnTo>
                  <a:lnTo>
                    <a:pt x="1233319" y="811961"/>
                  </a:lnTo>
                  <a:lnTo>
                    <a:pt x="1244806" y="768125"/>
                  </a:lnTo>
                  <a:lnTo>
                    <a:pt x="1253161" y="723106"/>
                  </a:lnTo>
                  <a:lnTo>
                    <a:pt x="1258264" y="677026"/>
                  </a:lnTo>
                  <a:lnTo>
                    <a:pt x="1259992" y="630008"/>
                  </a:lnTo>
                  <a:lnTo>
                    <a:pt x="1258264" y="582990"/>
                  </a:lnTo>
                  <a:lnTo>
                    <a:pt x="1253161" y="536911"/>
                  </a:lnTo>
                  <a:lnTo>
                    <a:pt x="1244806" y="491892"/>
                  </a:lnTo>
                  <a:lnTo>
                    <a:pt x="1233319" y="448054"/>
                  </a:lnTo>
                  <a:lnTo>
                    <a:pt x="1218823" y="405521"/>
                  </a:lnTo>
                  <a:lnTo>
                    <a:pt x="1201439" y="364414"/>
                  </a:lnTo>
                  <a:lnTo>
                    <a:pt x="1181290" y="324854"/>
                  </a:lnTo>
                  <a:lnTo>
                    <a:pt x="1158497" y="286963"/>
                  </a:lnTo>
                  <a:lnTo>
                    <a:pt x="1133182" y="250864"/>
                  </a:lnTo>
                  <a:lnTo>
                    <a:pt x="1105466" y="216677"/>
                  </a:lnTo>
                  <a:lnTo>
                    <a:pt x="1075472" y="184526"/>
                  </a:lnTo>
                  <a:lnTo>
                    <a:pt x="1043321" y="154531"/>
                  </a:lnTo>
                  <a:lnTo>
                    <a:pt x="1009136" y="126815"/>
                  </a:lnTo>
                  <a:lnTo>
                    <a:pt x="973037" y="101498"/>
                  </a:lnTo>
                  <a:lnTo>
                    <a:pt x="935147" y="78704"/>
                  </a:lnTo>
                  <a:lnTo>
                    <a:pt x="895588" y="58555"/>
                  </a:lnTo>
                  <a:lnTo>
                    <a:pt x="854481" y="41170"/>
                  </a:lnTo>
                  <a:lnTo>
                    <a:pt x="811949" y="26674"/>
                  </a:lnTo>
                  <a:lnTo>
                    <a:pt x="768112" y="15186"/>
                  </a:lnTo>
                  <a:lnTo>
                    <a:pt x="723093" y="6830"/>
                  </a:lnTo>
                  <a:lnTo>
                    <a:pt x="677014" y="1728"/>
                  </a:lnTo>
                  <a:lnTo>
                    <a:pt x="629996" y="0"/>
                  </a:lnTo>
                  <a:lnTo>
                    <a:pt x="582978" y="1728"/>
                  </a:lnTo>
                  <a:lnTo>
                    <a:pt x="536898" y="6830"/>
                  </a:lnTo>
                  <a:lnTo>
                    <a:pt x="491880" y="15186"/>
                  </a:lnTo>
                  <a:lnTo>
                    <a:pt x="448043" y="26674"/>
                  </a:lnTo>
                  <a:lnTo>
                    <a:pt x="405510" y="41170"/>
                  </a:lnTo>
                  <a:lnTo>
                    <a:pt x="364403" y="58555"/>
                  </a:lnTo>
                  <a:lnTo>
                    <a:pt x="324844" y="78704"/>
                  </a:lnTo>
                  <a:lnTo>
                    <a:pt x="286954" y="101498"/>
                  </a:lnTo>
                  <a:lnTo>
                    <a:pt x="250856" y="126815"/>
                  </a:lnTo>
                  <a:lnTo>
                    <a:pt x="216670" y="154531"/>
                  </a:lnTo>
                  <a:lnTo>
                    <a:pt x="184519" y="184526"/>
                  </a:lnTo>
                  <a:lnTo>
                    <a:pt x="154525" y="216677"/>
                  </a:lnTo>
                  <a:lnTo>
                    <a:pt x="126810" y="250864"/>
                  </a:lnTo>
                  <a:lnTo>
                    <a:pt x="101495" y="286963"/>
                  </a:lnTo>
                  <a:lnTo>
                    <a:pt x="78701" y="324854"/>
                  </a:lnTo>
                  <a:lnTo>
                    <a:pt x="58552" y="364414"/>
                  </a:lnTo>
                  <a:lnTo>
                    <a:pt x="41169" y="405521"/>
                  </a:lnTo>
                  <a:lnTo>
                    <a:pt x="26673" y="448054"/>
                  </a:lnTo>
                  <a:lnTo>
                    <a:pt x="15186" y="491892"/>
                  </a:lnTo>
                  <a:lnTo>
                    <a:pt x="6830" y="536911"/>
                  </a:lnTo>
                  <a:lnTo>
                    <a:pt x="1727" y="582990"/>
                  </a:lnTo>
                  <a:lnTo>
                    <a:pt x="0" y="630008"/>
                  </a:lnTo>
                  <a:lnTo>
                    <a:pt x="1727" y="677026"/>
                  </a:lnTo>
                  <a:lnTo>
                    <a:pt x="6830" y="723106"/>
                  </a:lnTo>
                  <a:lnTo>
                    <a:pt x="15186" y="768125"/>
                  </a:lnTo>
                  <a:lnTo>
                    <a:pt x="26673" y="811961"/>
                  </a:lnTo>
                  <a:lnTo>
                    <a:pt x="41169" y="854494"/>
                  </a:lnTo>
                  <a:lnTo>
                    <a:pt x="58552" y="895601"/>
                  </a:lnTo>
                  <a:lnTo>
                    <a:pt x="78701" y="935160"/>
                  </a:lnTo>
                  <a:lnTo>
                    <a:pt x="101495" y="973050"/>
                  </a:lnTo>
                  <a:lnTo>
                    <a:pt x="126810" y="1009149"/>
                  </a:lnTo>
                  <a:lnTo>
                    <a:pt x="154525" y="1043334"/>
                  </a:lnTo>
                  <a:lnTo>
                    <a:pt x="184519" y="1075485"/>
                  </a:lnTo>
                  <a:lnTo>
                    <a:pt x="216670" y="1105479"/>
                  </a:lnTo>
                  <a:lnTo>
                    <a:pt x="250856" y="1133194"/>
                  </a:lnTo>
                  <a:lnTo>
                    <a:pt x="286954" y="1158509"/>
                  </a:lnTo>
                  <a:lnTo>
                    <a:pt x="324844" y="1181303"/>
                  </a:lnTo>
                  <a:lnTo>
                    <a:pt x="364403" y="1201452"/>
                  </a:lnTo>
                  <a:lnTo>
                    <a:pt x="405510" y="1218835"/>
                  </a:lnTo>
                  <a:lnTo>
                    <a:pt x="448043" y="1233332"/>
                  </a:lnTo>
                  <a:lnTo>
                    <a:pt x="491880" y="1244818"/>
                  </a:lnTo>
                  <a:lnTo>
                    <a:pt x="536898" y="1253174"/>
                  </a:lnTo>
                  <a:lnTo>
                    <a:pt x="582978" y="1258277"/>
                  </a:lnTo>
                  <a:lnTo>
                    <a:pt x="629996" y="1260005"/>
                  </a:lnTo>
                  <a:close/>
                </a:path>
              </a:pathLst>
            </a:custGeom>
            <a:ln w="63500">
              <a:solidFill>
                <a:srgbClr val="CC202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733899" y="5206782"/>
            <a:ext cx="234061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21200"/>
              </a:lnSpc>
              <a:spcBef>
                <a:spcPts val="100"/>
              </a:spcBef>
            </a:pP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61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%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of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cardiac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arrest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survivors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25" dirty="0">
                <a:solidFill>
                  <a:srgbClr val="CC2028"/>
                </a:solidFill>
                <a:latin typeface="Source Sans Pro"/>
                <a:cs typeface="Source Sans Pro"/>
              </a:rPr>
              <a:t>are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 suffering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from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pneumonia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after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7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20" dirty="0">
                <a:solidFill>
                  <a:srgbClr val="CC2028"/>
                </a:solidFill>
                <a:latin typeface="Source Sans Pro"/>
                <a:cs typeface="Source Sans Pro"/>
              </a:rPr>
              <a:t>days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 due</a:t>
            </a:r>
            <a:r>
              <a:rPr sz="1100" spc="5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to</a:t>
            </a:r>
            <a:r>
              <a:rPr sz="1100" spc="5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hyperventilation</a:t>
            </a:r>
            <a:r>
              <a:rPr sz="1100" spc="5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975" baseline="29914" dirty="0">
                <a:solidFill>
                  <a:srgbClr val="CC2028"/>
                </a:solidFill>
                <a:latin typeface="Source Sans Pro"/>
                <a:cs typeface="Source Sans Pro"/>
              </a:rPr>
              <a:t>(3)</a:t>
            </a:r>
            <a:r>
              <a:rPr sz="975" spc="600" baseline="29914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50" dirty="0">
                <a:solidFill>
                  <a:srgbClr val="CC2028"/>
                </a:solidFill>
                <a:latin typeface="Source Sans Pro"/>
                <a:cs typeface="Source Sans Pro"/>
              </a:rPr>
              <a:t>.</a:t>
            </a:r>
            <a:endParaRPr sz="1100">
              <a:latin typeface="Source Sans Pro"/>
              <a:cs typeface="Source Sans Pro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271919" y="5079173"/>
            <a:ext cx="1259840" cy="1192530"/>
            <a:chOff x="6271919" y="5079173"/>
            <a:chExt cx="1259840" cy="1192530"/>
          </a:xfrm>
        </p:grpSpPr>
        <p:sp>
          <p:nvSpPr>
            <p:cNvPr id="14" name="object 14"/>
            <p:cNvSpPr/>
            <p:nvPr/>
          </p:nvSpPr>
          <p:spPr>
            <a:xfrm>
              <a:off x="6271919" y="5079173"/>
              <a:ext cx="1259840" cy="1192530"/>
            </a:xfrm>
            <a:custGeom>
              <a:avLst/>
              <a:gdLst/>
              <a:ahLst/>
              <a:cxnLst/>
              <a:rect l="l" t="t" r="r" b="b"/>
              <a:pathLst>
                <a:path w="1259840" h="1192529">
                  <a:moveTo>
                    <a:pt x="67253" y="279018"/>
                  </a:moveTo>
                  <a:lnTo>
                    <a:pt x="47634" y="321782"/>
                  </a:lnTo>
                  <a:lnTo>
                    <a:pt x="31451" y="365227"/>
                  </a:lnTo>
                  <a:lnTo>
                    <a:pt x="18650" y="409189"/>
                  </a:lnTo>
                  <a:lnTo>
                    <a:pt x="9177" y="453505"/>
                  </a:lnTo>
                  <a:lnTo>
                    <a:pt x="2978" y="498011"/>
                  </a:lnTo>
                  <a:lnTo>
                    <a:pt x="0" y="542543"/>
                  </a:lnTo>
                  <a:lnTo>
                    <a:pt x="187" y="586938"/>
                  </a:lnTo>
                  <a:lnTo>
                    <a:pt x="3487" y="631033"/>
                  </a:lnTo>
                  <a:lnTo>
                    <a:pt x="9846" y="674663"/>
                  </a:lnTo>
                  <a:lnTo>
                    <a:pt x="19208" y="717665"/>
                  </a:lnTo>
                  <a:lnTo>
                    <a:pt x="31522" y="759875"/>
                  </a:lnTo>
                  <a:lnTo>
                    <a:pt x="46731" y="801131"/>
                  </a:lnTo>
                  <a:lnTo>
                    <a:pt x="64784" y="841267"/>
                  </a:lnTo>
                  <a:lnTo>
                    <a:pt x="85625" y="880121"/>
                  </a:lnTo>
                  <a:lnTo>
                    <a:pt x="109201" y="917530"/>
                  </a:lnTo>
                  <a:lnTo>
                    <a:pt x="135457" y="953328"/>
                  </a:lnTo>
                  <a:lnTo>
                    <a:pt x="164341" y="987354"/>
                  </a:lnTo>
                  <a:lnTo>
                    <a:pt x="195797" y="1019442"/>
                  </a:lnTo>
                  <a:lnTo>
                    <a:pt x="229772" y="1049430"/>
                  </a:lnTo>
                  <a:lnTo>
                    <a:pt x="266212" y="1077154"/>
                  </a:lnTo>
                  <a:lnTo>
                    <a:pt x="305064" y="1102451"/>
                  </a:lnTo>
                  <a:lnTo>
                    <a:pt x="346272" y="1125156"/>
                  </a:lnTo>
                  <a:lnTo>
                    <a:pt x="389034" y="1144775"/>
                  </a:lnTo>
                  <a:lnTo>
                    <a:pt x="432478" y="1160958"/>
                  </a:lnTo>
                  <a:lnTo>
                    <a:pt x="476438" y="1173759"/>
                  </a:lnTo>
                  <a:lnTo>
                    <a:pt x="520753" y="1183232"/>
                  </a:lnTo>
                  <a:lnTo>
                    <a:pt x="565258" y="1189431"/>
                  </a:lnTo>
                  <a:lnTo>
                    <a:pt x="609789" y="1192410"/>
                  </a:lnTo>
                  <a:lnTo>
                    <a:pt x="654184" y="1192222"/>
                  </a:lnTo>
                  <a:lnTo>
                    <a:pt x="698278" y="1188922"/>
                  </a:lnTo>
                  <a:lnTo>
                    <a:pt x="741907" y="1182564"/>
                  </a:lnTo>
                  <a:lnTo>
                    <a:pt x="784909" y="1173201"/>
                  </a:lnTo>
                  <a:lnTo>
                    <a:pt x="827119" y="1160887"/>
                  </a:lnTo>
                  <a:lnTo>
                    <a:pt x="868375" y="1145678"/>
                  </a:lnTo>
                  <a:lnTo>
                    <a:pt x="908512" y="1127625"/>
                  </a:lnTo>
                  <a:lnTo>
                    <a:pt x="947366" y="1106784"/>
                  </a:lnTo>
                  <a:lnTo>
                    <a:pt x="984775" y="1083208"/>
                  </a:lnTo>
                  <a:lnTo>
                    <a:pt x="1020574" y="1056952"/>
                  </a:lnTo>
                  <a:lnTo>
                    <a:pt x="1054600" y="1028068"/>
                  </a:lnTo>
                  <a:lnTo>
                    <a:pt x="1086690" y="996612"/>
                  </a:lnTo>
                  <a:lnTo>
                    <a:pt x="1116679" y="962637"/>
                  </a:lnTo>
                  <a:lnTo>
                    <a:pt x="1144405" y="926197"/>
                  </a:lnTo>
                  <a:lnTo>
                    <a:pt x="1169703" y="887345"/>
                  </a:lnTo>
                  <a:lnTo>
                    <a:pt x="1192410" y="846137"/>
                  </a:lnTo>
                  <a:lnTo>
                    <a:pt x="1212029" y="803375"/>
                  </a:lnTo>
                  <a:lnTo>
                    <a:pt x="1228212" y="759931"/>
                  </a:lnTo>
                  <a:lnTo>
                    <a:pt x="1241013" y="715971"/>
                  </a:lnTo>
                  <a:lnTo>
                    <a:pt x="1250486" y="671656"/>
                  </a:lnTo>
                  <a:lnTo>
                    <a:pt x="1256685" y="627151"/>
                  </a:lnTo>
                  <a:lnTo>
                    <a:pt x="1259663" y="582620"/>
                  </a:lnTo>
                  <a:lnTo>
                    <a:pt x="1259475" y="538225"/>
                  </a:lnTo>
                  <a:lnTo>
                    <a:pt x="1256175" y="494132"/>
                  </a:lnTo>
                  <a:lnTo>
                    <a:pt x="1249817" y="450502"/>
                  </a:lnTo>
                  <a:lnTo>
                    <a:pt x="1240454" y="407500"/>
                  </a:lnTo>
                  <a:lnTo>
                    <a:pt x="1228141" y="365290"/>
                  </a:lnTo>
                  <a:lnTo>
                    <a:pt x="1212931" y="324034"/>
                  </a:lnTo>
                  <a:lnTo>
                    <a:pt x="1194879" y="283897"/>
                  </a:lnTo>
                  <a:lnTo>
                    <a:pt x="1174038" y="245043"/>
                  </a:lnTo>
                  <a:lnTo>
                    <a:pt x="1150462" y="207634"/>
                  </a:lnTo>
                  <a:lnTo>
                    <a:pt x="1124205" y="171835"/>
                  </a:lnTo>
                  <a:lnTo>
                    <a:pt x="1095322" y="137809"/>
                  </a:lnTo>
                  <a:lnTo>
                    <a:pt x="1063866" y="105719"/>
                  </a:lnTo>
                  <a:lnTo>
                    <a:pt x="1029890" y="75730"/>
                  </a:lnTo>
                  <a:lnTo>
                    <a:pt x="993450" y="48004"/>
                  </a:lnTo>
                  <a:lnTo>
                    <a:pt x="954599" y="22706"/>
                  </a:lnTo>
                  <a:lnTo>
                    <a:pt x="913391" y="0"/>
                  </a:lnTo>
                </a:path>
              </a:pathLst>
            </a:custGeom>
            <a:ln w="63499">
              <a:solidFill>
                <a:srgbClr val="CC202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569057" y="5287952"/>
              <a:ext cx="680271" cy="691172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7773899" y="5215783"/>
            <a:ext cx="254444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21300"/>
              </a:lnSpc>
              <a:spcBef>
                <a:spcPts val="100"/>
              </a:spcBef>
            </a:pP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Hyperventilation</a:t>
            </a:r>
            <a:r>
              <a:rPr sz="1100" spc="114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causes</a:t>
            </a:r>
            <a:r>
              <a:rPr sz="1100" spc="12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CC2028"/>
                </a:solidFill>
                <a:latin typeface="Source Sans Pro"/>
                <a:cs typeface="Source Sans Pro"/>
              </a:rPr>
              <a:t>pneumonia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which</a:t>
            </a:r>
            <a:r>
              <a:rPr sz="1100" spc="3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doubles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the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length</a:t>
            </a:r>
            <a:r>
              <a:rPr sz="1100" spc="40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of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ICU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stay</a:t>
            </a:r>
            <a:r>
              <a:rPr sz="1100" spc="4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CC2028"/>
                </a:solidFill>
                <a:latin typeface="Source Sans Pro"/>
                <a:cs typeface="Source Sans Pro"/>
              </a:rPr>
              <a:t>after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cardiac</a:t>
            </a:r>
            <a:r>
              <a:rPr sz="1100" spc="3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CC2028"/>
                </a:solidFill>
                <a:latin typeface="Source Sans Pro"/>
                <a:cs typeface="Source Sans Pro"/>
              </a:rPr>
              <a:t>arrest</a:t>
            </a:r>
            <a:r>
              <a:rPr sz="1100" spc="35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975" baseline="29914" dirty="0">
                <a:solidFill>
                  <a:srgbClr val="CC2028"/>
                </a:solidFill>
                <a:latin typeface="Source Sans Pro"/>
                <a:cs typeface="Source Sans Pro"/>
              </a:rPr>
              <a:t>(4)</a:t>
            </a:r>
            <a:r>
              <a:rPr sz="975" spc="187" baseline="29914" dirty="0">
                <a:solidFill>
                  <a:srgbClr val="CC2028"/>
                </a:solidFill>
                <a:latin typeface="Source Sans Pro"/>
                <a:cs typeface="Source Sans Pro"/>
              </a:rPr>
              <a:t> </a:t>
            </a:r>
            <a:r>
              <a:rPr sz="1100" spc="-50" dirty="0">
                <a:solidFill>
                  <a:srgbClr val="CC2028"/>
                </a:solidFill>
                <a:latin typeface="Source Sans Pro"/>
                <a:cs typeface="Source Sans Pro"/>
              </a:rPr>
              <a:t>.</a:t>
            </a:r>
            <a:endParaRPr sz="1100">
              <a:latin typeface="Source Sans Pro"/>
              <a:cs typeface="Source Sans Pr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534534" y="4906162"/>
            <a:ext cx="324485" cy="3441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100" b="1" spc="-25" dirty="0">
                <a:solidFill>
                  <a:srgbClr val="CC2028"/>
                </a:solidFill>
                <a:latin typeface="Source Sans Pro"/>
                <a:cs typeface="Source Sans Pro"/>
              </a:rPr>
              <a:t>X2</a:t>
            </a:r>
            <a:endParaRPr sz="2100">
              <a:latin typeface="Source Sans Pro"/>
              <a:cs typeface="Source Sans Pro"/>
            </a:endParaRPr>
          </a:p>
        </p:txBody>
      </p: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28994" y="0"/>
            <a:ext cx="2015997" cy="3726002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248776" y="408617"/>
            <a:ext cx="1003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111619"/>
                </a:solidFill>
                <a:latin typeface="Atlas Grotesk Medium"/>
                <a:cs typeface="Atlas Grotesk Medium"/>
              </a:rPr>
              <a:t>4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54900" y="687161"/>
            <a:ext cx="524573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EOlife</a:t>
            </a:r>
            <a:r>
              <a:rPr sz="2100" spc="-15" baseline="31746" dirty="0"/>
              <a:t>®</a:t>
            </a:r>
            <a:endParaRPr sz="2100" baseline="31746"/>
          </a:p>
          <a:p>
            <a:pPr marL="38100">
              <a:lnSpc>
                <a:spcPct val="100000"/>
              </a:lnSpc>
            </a:pPr>
            <a:r>
              <a:rPr dirty="0"/>
              <a:t>A</a:t>
            </a:r>
            <a:r>
              <a:rPr spc="-60" dirty="0"/>
              <a:t> </a:t>
            </a:r>
            <a:r>
              <a:rPr spc="-10" dirty="0"/>
              <a:t>long-</a:t>
            </a:r>
            <a:r>
              <a:rPr dirty="0"/>
              <a:t>awaited</a:t>
            </a:r>
            <a:r>
              <a:rPr spc="-55" dirty="0"/>
              <a:t> </a:t>
            </a:r>
            <a:r>
              <a:rPr dirty="0"/>
              <a:t>AI-powered</a:t>
            </a:r>
            <a:r>
              <a:rPr spc="-55" dirty="0"/>
              <a:t> </a:t>
            </a:r>
            <a:r>
              <a:rPr spc="-10" dirty="0"/>
              <a:t>device</a:t>
            </a:r>
            <a:r>
              <a:rPr spc="-10" dirty="0">
                <a:solidFill>
                  <a:srgbClr val="CC2028"/>
                </a:solidFill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654900" y="1501345"/>
            <a:ext cx="2917825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American</a:t>
            </a:r>
            <a:r>
              <a:rPr sz="1100" b="0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Heart</a:t>
            </a:r>
            <a:r>
              <a:rPr sz="1100" b="0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Association</a:t>
            </a:r>
            <a:r>
              <a:rPr sz="1100" b="0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recommendations</a:t>
            </a:r>
            <a:r>
              <a:rPr sz="1100" b="0" spc="50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for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cardiac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resuscitation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suggest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tidal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volumes*</a:t>
            </a:r>
            <a:r>
              <a:rPr sz="1100" b="0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of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 approximately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500-600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mL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(6-7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mL/kg)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for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adult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patients</a:t>
            </a:r>
            <a:r>
              <a:rPr sz="1100" b="0" spc="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975" b="0" baseline="29914" dirty="0">
                <a:solidFill>
                  <a:srgbClr val="FFFFFF"/>
                </a:solidFill>
                <a:latin typeface="Source Sans Pro Light"/>
                <a:cs typeface="Source Sans Pro Light"/>
              </a:rPr>
              <a:t>(5)</a:t>
            </a:r>
            <a:r>
              <a:rPr sz="975" b="0" spc="172" baseline="29914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50" dirty="0">
                <a:solidFill>
                  <a:srgbClr val="FFFFFF"/>
                </a:solidFill>
                <a:latin typeface="Source Sans Pro Light"/>
                <a:cs typeface="Source Sans Pro Light"/>
              </a:rPr>
              <a:t>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43168" y="1501612"/>
            <a:ext cx="2952750" cy="978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4640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Oxygen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is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lifesaving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essential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medicine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,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0" dirty="0">
                <a:solidFill>
                  <a:srgbClr val="FFFFFF"/>
                </a:solidFill>
                <a:latin typeface="Source Sans Pro Light"/>
                <a:cs typeface="Source Sans Pro Light"/>
              </a:rPr>
              <a:t>that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 is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still</a:t>
            </a:r>
            <a:r>
              <a:rPr sz="1100" b="0" spc="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administered</a:t>
            </a:r>
            <a:r>
              <a:rPr sz="1100" b="0" spc="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without</a:t>
            </a:r>
            <a:r>
              <a:rPr sz="1100" b="0" spc="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measurement.</a:t>
            </a:r>
            <a:r>
              <a:rPr sz="1100" b="0" spc="7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By</a:t>
            </a:r>
            <a:endParaRPr sz="1100">
              <a:latin typeface="Source Sans Pro Light"/>
              <a:cs typeface="Source Sans Pro Light"/>
            </a:endParaRPr>
          </a:p>
          <a:p>
            <a:pPr marL="12700" marR="5080">
              <a:lnSpc>
                <a:spcPct val="113700"/>
              </a:lnSpc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using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advanced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AI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algorithms,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guides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first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responders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delivering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an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oxygen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volume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tailored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patient’s</a:t>
            </a:r>
            <a:r>
              <a:rPr sz="1100" b="0" spc="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lung</a:t>
            </a:r>
            <a:r>
              <a:rPr sz="1100" b="0" spc="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profile.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39999" y="4829414"/>
            <a:ext cx="170815" cy="408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2400" b="1" spc="-25" dirty="0">
                <a:solidFill>
                  <a:srgbClr val="FFFFFF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2"/>
            <a:ext cx="3192005" cy="755999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192005" y="5484012"/>
            <a:ext cx="6795134" cy="192658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</p:spPr>
        <p:txBody>
          <a:bodyPr vert="horz" wrap="square" lIns="0" tIns="69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endParaRPr sz="1500">
              <a:latin typeface="Times New Roman"/>
              <a:cs typeface="Times New Roman"/>
            </a:endParaRPr>
          </a:p>
          <a:p>
            <a:pPr marL="546100" indent="-96520">
              <a:lnSpc>
                <a:spcPct val="100000"/>
              </a:lnSpc>
              <a:buChar char="•"/>
              <a:tabLst>
                <a:tab pos="546100" algn="l"/>
              </a:tabLst>
            </a:pPr>
            <a:r>
              <a:rPr sz="1400" b="1" spc="-1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Real-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time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feedback</a:t>
            </a:r>
            <a:r>
              <a:rPr sz="1400" b="1" spc="7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on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tidal</a:t>
            </a:r>
            <a:r>
              <a:rPr sz="1400" b="1" spc="7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volume</a:t>
            </a:r>
            <a:endParaRPr sz="1400">
              <a:latin typeface="Source Sans Pro Semibold"/>
              <a:cs typeface="Source Sans Pro Semibold"/>
            </a:endParaRPr>
          </a:p>
          <a:p>
            <a:pPr marL="546100" indent="-96520">
              <a:lnSpc>
                <a:spcPct val="100000"/>
              </a:lnSpc>
              <a:spcBef>
                <a:spcPts val="120"/>
              </a:spcBef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Improves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the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quality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of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manual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ventilation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by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2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+70%</a:t>
            </a:r>
            <a:endParaRPr sz="1400">
              <a:latin typeface="Source Sans Pro Semibold"/>
              <a:cs typeface="Source Sans Pro Semibold"/>
            </a:endParaRPr>
          </a:p>
          <a:p>
            <a:pPr marL="546100" indent="-96520">
              <a:lnSpc>
                <a:spcPct val="100000"/>
              </a:lnSpc>
              <a:spcBef>
                <a:spcPts val="120"/>
              </a:spcBef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Reduces</a:t>
            </a:r>
            <a:r>
              <a:rPr sz="1400" b="1" spc="5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the</a:t>
            </a:r>
            <a:r>
              <a:rPr sz="1400" b="1" spc="5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risk</a:t>
            </a:r>
            <a:r>
              <a:rPr sz="1400" b="1" spc="5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of</a:t>
            </a:r>
            <a:r>
              <a:rPr sz="1400" b="1" spc="5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hyperventilation</a:t>
            </a:r>
            <a:r>
              <a:rPr sz="1400" b="1" spc="5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by</a:t>
            </a:r>
            <a:r>
              <a:rPr sz="1400" b="1" spc="5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a</a:t>
            </a:r>
            <a:r>
              <a:rPr sz="1400" b="1" spc="5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factor</a:t>
            </a:r>
            <a:r>
              <a:rPr sz="1400" b="1" spc="5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of</a:t>
            </a:r>
            <a:r>
              <a:rPr sz="1400" b="1" spc="5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2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10</a:t>
            </a:r>
            <a:endParaRPr sz="1400">
              <a:latin typeface="Source Sans Pro Semibold"/>
              <a:cs typeface="Source Sans Pro Semibold"/>
            </a:endParaRPr>
          </a:p>
          <a:p>
            <a:pPr marL="546100" indent="-96520">
              <a:lnSpc>
                <a:spcPct val="100000"/>
              </a:lnSpc>
              <a:spcBef>
                <a:spcPts val="120"/>
              </a:spcBef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Detection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of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possible</a:t>
            </a:r>
            <a:r>
              <a:rPr sz="1400" b="1" spc="6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esophageal</a:t>
            </a:r>
            <a:r>
              <a:rPr sz="1400" b="1" spc="7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intubation</a:t>
            </a:r>
            <a:endParaRPr sz="1400">
              <a:latin typeface="Source Sans Pro Semibold"/>
              <a:cs typeface="Source Sans Pro Semibold"/>
            </a:endParaRPr>
          </a:p>
          <a:p>
            <a:pPr marL="546100" indent="-96520">
              <a:lnSpc>
                <a:spcPct val="100000"/>
              </a:lnSpc>
              <a:spcBef>
                <a:spcPts val="120"/>
              </a:spcBef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Identification</a:t>
            </a:r>
            <a:r>
              <a:rPr sz="1400" b="1" spc="5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of</a:t>
            </a:r>
            <a:r>
              <a:rPr sz="1400" b="1" spc="5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leaks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and</a:t>
            </a:r>
            <a:r>
              <a:rPr sz="1400" b="1" spc="5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gastric</a:t>
            </a:r>
            <a:r>
              <a:rPr sz="1400" b="1" spc="6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insufflation</a:t>
            </a:r>
            <a:endParaRPr sz="1400">
              <a:latin typeface="Source Sans Pro Semibold"/>
              <a:cs typeface="Source Sans Pro Semibold"/>
            </a:endParaRPr>
          </a:p>
          <a:p>
            <a:pPr marL="546100" indent="-96520">
              <a:lnSpc>
                <a:spcPct val="100000"/>
              </a:lnSpc>
              <a:spcBef>
                <a:spcPts val="120"/>
              </a:spcBef>
              <a:buChar char="•"/>
              <a:tabLst>
                <a:tab pos="546100" algn="l"/>
              </a:tabLst>
            </a:pP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Adapted</a:t>
            </a:r>
            <a:r>
              <a:rPr sz="1400" b="1" spc="4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to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all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healthcare</a:t>
            </a:r>
            <a:r>
              <a:rPr sz="1400" b="1" spc="45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 </a:t>
            </a:r>
            <a:r>
              <a:rPr sz="1400" b="1" spc="-10" dirty="0">
                <a:solidFill>
                  <a:srgbClr val="FBAA2B"/>
                </a:solidFill>
                <a:latin typeface="Source Sans Pro Semibold"/>
                <a:cs typeface="Source Sans Pro Semibold"/>
              </a:rPr>
              <a:t>providers</a:t>
            </a:r>
            <a:endParaRPr sz="1400">
              <a:latin typeface="Source Sans Pro Semibold"/>
              <a:cs typeface="Source Sans Pro Semibold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3552" y="3358800"/>
            <a:ext cx="1802764" cy="2482850"/>
            <a:chOff x="93552" y="3358800"/>
            <a:chExt cx="1802764" cy="2482850"/>
          </a:xfrm>
        </p:grpSpPr>
        <p:sp>
          <p:nvSpPr>
            <p:cNvPr id="10" name="object 10"/>
            <p:cNvSpPr/>
            <p:nvPr/>
          </p:nvSpPr>
          <p:spPr>
            <a:xfrm>
              <a:off x="93554" y="3358800"/>
              <a:ext cx="1802764" cy="2482850"/>
            </a:xfrm>
            <a:custGeom>
              <a:avLst/>
              <a:gdLst/>
              <a:ahLst/>
              <a:cxnLst/>
              <a:rect l="l" t="t" r="r" b="b"/>
              <a:pathLst>
                <a:path w="1802764" h="2482850">
                  <a:moveTo>
                    <a:pt x="1802742" y="2482359"/>
                  </a:moveTo>
                  <a:lnTo>
                    <a:pt x="0" y="2403666"/>
                  </a:lnTo>
                  <a:lnTo>
                    <a:pt x="0" y="0"/>
                  </a:lnTo>
                  <a:lnTo>
                    <a:pt x="1802742" y="78685"/>
                  </a:lnTo>
                  <a:lnTo>
                    <a:pt x="1802742" y="2482359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3548" y="3959732"/>
              <a:ext cx="1802764" cy="1881505"/>
            </a:xfrm>
            <a:custGeom>
              <a:avLst/>
              <a:gdLst/>
              <a:ahLst/>
              <a:cxnLst/>
              <a:rect l="l" t="t" r="r" b="b"/>
              <a:pathLst>
                <a:path w="1802764" h="1881504">
                  <a:moveTo>
                    <a:pt x="1802739" y="78689"/>
                  </a:moveTo>
                  <a:lnTo>
                    <a:pt x="0" y="0"/>
                  </a:lnTo>
                  <a:lnTo>
                    <a:pt x="0" y="1802739"/>
                  </a:lnTo>
                  <a:lnTo>
                    <a:pt x="1802739" y="1881428"/>
                  </a:lnTo>
                  <a:lnTo>
                    <a:pt x="1802739" y="78689"/>
                  </a:lnTo>
                  <a:close/>
                </a:path>
              </a:pathLst>
            </a:custGeom>
            <a:solidFill>
              <a:srgbClr val="F4F2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4632" y="4002595"/>
              <a:ext cx="541655" cy="580390"/>
            </a:xfrm>
            <a:custGeom>
              <a:avLst/>
              <a:gdLst/>
              <a:ahLst/>
              <a:cxnLst/>
              <a:rect l="l" t="t" r="r" b="b"/>
              <a:pathLst>
                <a:path w="541655" h="580389">
                  <a:moveTo>
                    <a:pt x="0" y="0"/>
                  </a:moveTo>
                  <a:lnTo>
                    <a:pt x="541290" y="23626"/>
                  </a:lnTo>
                  <a:lnTo>
                    <a:pt x="541290" y="579939"/>
                  </a:lnTo>
                  <a:lnTo>
                    <a:pt x="0" y="556313"/>
                  </a:lnTo>
                  <a:lnTo>
                    <a:pt x="0" y="0"/>
                  </a:lnTo>
                  <a:close/>
                </a:path>
              </a:pathLst>
            </a:custGeom>
            <a:ln w="7041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20556" y="4029191"/>
              <a:ext cx="549275" cy="580390"/>
            </a:xfrm>
            <a:custGeom>
              <a:avLst/>
              <a:gdLst/>
              <a:ahLst/>
              <a:cxnLst/>
              <a:rect l="l" t="t" r="r" b="b"/>
              <a:pathLst>
                <a:path w="549275" h="580389">
                  <a:moveTo>
                    <a:pt x="548757" y="580212"/>
                  </a:moveTo>
                  <a:lnTo>
                    <a:pt x="0" y="556261"/>
                  </a:lnTo>
                  <a:lnTo>
                    <a:pt x="0" y="0"/>
                  </a:lnTo>
                  <a:lnTo>
                    <a:pt x="548757" y="23951"/>
                  </a:lnTo>
                  <a:lnTo>
                    <a:pt x="548757" y="580212"/>
                  </a:lnTo>
                  <a:close/>
                </a:path>
              </a:pathLst>
            </a:custGeom>
            <a:solidFill>
              <a:srgbClr val="F4F2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20556" y="4029191"/>
              <a:ext cx="549275" cy="580390"/>
            </a:xfrm>
            <a:custGeom>
              <a:avLst/>
              <a:gdLst/>
              <a:ahLst/>
              <a:cxnLst/>
              <a:rect l="l" t="t" r="r" b="b"/>
              <a:pathLst>
                <a:path w="549275" h="580389">
                  <a:moveTo>
                    <a:pt x="0" y="0"/>
                  </a:moveTo>
                  <a:lnTo>
                    <a:pt x="548749" y="23951"/>
                  </a:lnTo>
                  <a:lnTo>
                    <a:pt x="548749" y="580212"/>
                  </a:lnTo>
                  <a:lnTo>
                    <a:pt x="0" y="556261"/>
                  </a:lnTo>
                  <a:lnTo>
                    <a:pt x="0" y="0"/>
                  </a:lnTo>
                  <a:close/>
                </a:path>
              </a:pathLst>
            </a:custGeom>
            <a:ln w="7086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313931" y="4054068"/>
              <a:ext cx="541655" cy="580390"/>
            </a:xfrm>
            <a:custGeom>
              <a:avLst/>
              <a:gdLst/>
              <a:ahLst/>
              <a:cxnLst/>
              <a:rect l="l" t="t" r="r" b="b"/>
              <a:pathLst>
                <a:path w="541655" h="580389">
                  <a:moveTo>
                    <a:pt x="541290" y="579939"/>
                  </a:moveTo>
                  <a:lnTo>
                    <a:pt x="0" y="556313"/>
                  </a:lnTo>
                  <a:lnTo>
                    <a:pt x="0" y="0"/>
                  </a:lnTo>
                  <a:lnTo>
                    <a:pt x="541290" y="23626"/>
                  </a:lnTo>
                  <a:lnTo>
                    <a:pt x="541290" y="579939"/>
                  </a:lnTo>
                  <a:close/>
                </a:path>
              </a:pathLst>
            </a:custGeom>
            <a:solidFill>
              <a:srgbClr val="F4F2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313931" y="4054068"/>
              <a:ext cx="541655" cy="580390"/>
            </a:xfrm>
            <a:custGeom>
              <a:avLst/>
              <a:gdLst/>
              <a:ahLst/>
              <a:cxnLst/>
              <a:rect l="l" t="t" r="r" b="b"/>
              <a:pathLst>
                <a:path w="541655" h="580389">
                  <a:moveTo>
                    <a:pt x="0" y="0"/>
                  </a:moveTo>
                  <a:lnTo>
                    <a:pt x="541290" y="23626"/>
                  </a:lnTo>
                  <a:lnTo>
                    <a:pt x="541290" y="579939"/>
                  </a:lnTo>
                  <a:lnTo>
                    <a:pt x="0" y="556313"/>
                  </a:lnTo>
                  <a:lnTo>
                    <a:pt x="0" y="0"/>
                  </a:lnTo>
                  <a:close/>
                </a:path>
              </a:pathLst>
            </a:custGeom>
            <a:ln w="7041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34865" y="5167114"/>
              <a:ext cx="1720214" cy="631190"/>
            </a:xfrm>
            <a:custGeom>
              <a:avLst/>
              <a:gdLst/>
              <a:ahLst/>
              <a:cxnLst/>
              <a:rect l="l" t="t" r="r" b="b"/>
              <a:pathLst>
                <a:path w="1720214" h="631189">
                  <a:moveTo>
                    <a:pt x="1720123" y="630934"/>
                  </a:moveTo>
                  <a:lnTo>
                    <a:pt x="0" y="555855"/>
                  </a:lnTo>
                  <a:lnTo>
                    <a:pt x="0" y="0"/>
                  </a:lnTo>
                  <a:lnTo>
                    <a:pt x="1720123" y="75079"/>
                  </a:lnTo>
                  <a:lnTo>
                    <a:pt x="1720123" y="630934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34865" y="5167114"/>
              <a:ext cx="1720214" cy="631190"/>
            </a:xfrm>
            <a:custGeom>
              <a:avLst/>
              <a:gdLst/>
              <a:ahLst/>
              <a:cxnLst/>
              <a:rect l="l" t="t" r="r" b="b"/>
              <a:pathLst>
                <a:path w="1720214" h="631189">
                  <a:moveTo>
                    <a:pt x="0" y="0"/>
                  </a:moveTo>
                  <a:lnTo>
                    <a:pt x="1720123" y="75079"/>
                  </a:lnTo>
                  <a:lnTo>
                    <a:pt x="1720123" y="630927"/>
                  </a:lnTo>
                  <a:lnTo>
                    <a:pt x="0" y="555847"/>
                  </a:lnTo>
                  <a:lnTo>
                    <a:pt x="0" y="0"/>
                  </a:lnTo>
                  <a:close/>
                </a:path>
              </a:pathLst>
            </a:custGeom>
            <a:ln w="7512">
              <a:solidFill>
                <a:srgbClr val="999D9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3552" y="3358805"/>
              <a:ext cx="450850" cy="621030"/>
            </a:xfrm>
            <a:custGeom>
              <a:avLst/>
              <a:gdLst/>
              <a:ahLst/>
              <a:cxnLst/>
              <a:rect l="l" t="t" r="r" b="b"/>
              <a:pathLst>
                <a:path w="450850" h="621029">
                  <a:moveTo>
                    <a:pt x="450679" y="620587"/>
                  </a:moveTo>
                  <a:lnTo>
                    <a:pt x="0" y="600916"/>
                  </a:lnTo>
                  <a:lnTo>
                    <a:pt x="0" y="0"/>
                  </a:lnTo>
                  <a:lnTo>
                    <a:pt x="450679" y="19671"/>
                  </a:lnTo>
                  <a:lnTo>
                    <a:pt x="450679" y="620587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6223" y="3551309"/>
              <a:ext cx="225351" cy="23578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994927" y="3398148"/>
              <a:ext cx="450850" cy="621030"/>
            </a:xfrm>
            <a:custGeom>
              <a:avLst/>
              <a:gdLst/>
              <a:ahLst/>
              <a:cxnLst/>
              <a:rect l="l" t="t" r="r" b="b"/>
              <a:pathLst>
                <a:path w="450850" h="621029">
                  <a:moveTo>
                    <a:pt x="450687" y="620588"/>
                  </a:moveTo>
                  <a:lnTo>
                    <a:pt x="0" y="600916"/>
                  </a:lnTo>
                  <a:lnTo>
                    <a:pt x="0" y="0"/>
                  </a:lnTo>
                  <a:lnTo>
                    <a:pt x="450687" y="19671"/>
                  </a:lnTo>
                  <a:lnTo>
                    <a:pt x="450687" y="620588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6130" y="3582017"/>
              <a:ext cx="308280" cy="25284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45614" y="3417819"/>
              <a:ext cx="450850" cy="621030"/>
            </a:xfrm>
            <a:custGeom>
              <a:avLst/>
              <a:gdLst/>
              <a:ahLst/>
              <a:cxnLst/>
              <a:rect l="l" t="t" r="r" b="b"/>
              <a:pathLst>
                <a:path w="450850" h="621029">
                  <a:moveTo>
                    <a:pt x="450679" y="620587"/>
                  </a:moveTo>
                  <a:lnTo>
                    <a:pt x="0" y="600916"/>
                  </a:lnTo>
                  <a:lnTo>
                    <a:pt x="0" y="0"/>
                  </a:lnTo>
                  <a:lnTo>
                    <a:pt x="450679" y="19671"/>
                  </a:lnTo>
                  <a:lnTo>
                    <a:pt x="450679" y="620587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10865" y="3614128"/>
              <a:ext cx="112671" cy="22895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44239" y="3378476"/>
              <a:ext cx="450850" cy="621030"/>
            </a:xfrm>
            <a:custGeom>
              <a:avLst/>
              <a:gdLst/>
              <a:ahLst/>
              <a:cxnLst/>
              <a:rect l="l" t="t" r="r" b="b"/>
              <a:pathLst>
                <a:path w="450850" h="621029">
                  <a:moveTo>
                    <a:pt x="450687" y="620588"/>
                  </a:moveTo>
                  <a:lnTo>
                    <a:pt x="0" y="600916"/>
                  </a:lnTo>
                  <a:lnTo>
                    <a:pt x="0" y="0"/>
                  </a:lnTo>
                  <a:lnTo>
                    <a:pt x="450687" y="19671"/>
                  </a:lnTo>
                  <a:lnTo>
                    <a:pt x="450687" y="620588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6911" y="3563183"/>
              <a:ext cx="225343" cy="251203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31109" y="4599835"/>
              <a:ext cx="1727835" cy="601345"/>
            </a:xfrm>
            <a:custGeom>
              <a:avLst/>
              <a:gdLst/>
              <a:ahLst/>
              <a:cxnLst/>
              <a:rect l="l" t="t" r="r" b="b"/>
              <a:pathLst>
                <a:path w="1727835" h="601345">
                  <a:moveTo>
                    <a:pt x="1727635" y="601201"/>
                  </a:moveTo>
                  <a:lnTo>
                    <a:pt x="0" y="525794"/>
                  </a:lnTo>
                  <a:lnTo>
                    <a:pt x="0" y="0"/>
                  </a:lnTo>
                  <a:lnTo>
                    <a:pt x="1727635" y="75407"/>
                  </a:lnTo>
                  <a:lnTo>
                    <a:pt x="1727635" y="601201"/>
                  </a:lnTo>
                  <a:close/>
                </a:path>
              </a:pathLst>
            </a:custGeom>
            <a:solidFill>
              <a:srgbClr val="F4F2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68656" y="4639043"/>
              <a:ext cx="706120" cy="481965"/>
            </a:xfrm>
            <a:custGeom>
              <a:avLst/>
              <a:gdLst/>
              <a:ahLst/>
              <a:cxnLst/>
              <a:rect l="l" t="t" r="r" b="b"/>
              <a:pathLst>
                <a:path w="706119" h="481964">
                  <a:moveTo>
                    <a:pt x="37566" y="1638"/>
                  </a:moveTo>
                  <a:lnTo>
                    <a:pt x="0" y="0"/>
                  </a:lnTo>
                  <a:lnTo>
                    <a:pt x="0" y="450684"/>
                  </a:lnTo>
                  <a:lnTo>
                    <a:pt x="37566" y="452323"/>
                  </a:lnTo>
                  <a:lnTo>
                    <a:pt x="37566" y="1638"/>
                  </a:lnTo>
                  <a:close/>
                </a:path>
                <a:path w="706119" h="481964">
                  <a:moveTo>
                    <a:pt x="165252" y="7213"/>
                  </a:moveTo>
                  <a:lnTo>
                    <a:pt x="120192" y="5245"/>
                  </a:lnTo>
                  <a:lnTo>
                    <a:pt x="120192" y="455930"/>
                  </a:lnTo>
                  <a:lnTo>
                    <a:pt x="165252" y="457898"/>
                  </a:lnTo>
                  <a:lnTo>
                    <a:pt x="165252" y="7213"/>
                  </a:lnTo>
                  <a:close/>
                </a:path>
                <a:path w="706119" h="481964">
                  <a:moveTo>
                    <a:pt x="300456" y="13106"/>
                  </a:moveTo>
                  <a:lnTo>
                    <a:pt x="247878" y="10820"/>
                  </a:lnTo>
                  <a:lnTo>
                    <a:pt x="247878" y="461505"/>
                  </a:lnTo>
                  <a:lnTo>
                    <a:pt x="300456" y="463791"/>
                  </a:lnTo>
                  <a:lnTo>
                    <a:pt x="300456" y="13106"/>
                  </a:lnTo>
                  <a:close/>
                </a:path>
                <a:path w="706119" h="481964">
                  <a:moveTo>
                    <a:pt x="435673" y="19011"/>
                  </a:moveTo>
                  <a:lnTo>
                    <a:pt x="375577" y="16383"/>
                  </a:lnTo>
                  <a:lnTo>
                    <a:pt x="375577" y="467080"/>
                  </a:lnTo>
                  <a:lnTo>
                    <a:pt x="435673" y="469696"/>
                  </a:lnTo>
                  <a:lnTo>
                    <a:pt x="435673" y="19011"/>
                  </a:lnTo>
                  <a:close/>
                </a:path>
                <a:path w="706119" h="481964">
                  <a:moveTo>
                    <a:pt x="570877" y="24917"/>
                  </a:moveTo>
                  <a:lnTo>
                    <a:pt x="503275" y="21958"/>
                  </a:lnTo>
                  <a:lnTo>
                    <a:pt x="503275" y="472643"/>
                  </a:lnTo>
                  <a:lnTo>
                    <a:pt x="570877" y="475602"/>
                  </a:lnTo>
                  <a:lnTo>
                    <a:pt x="570877" y="24917"/>
                  </a:lnTo>
                  <a:close/>
                </a:path>
                <a:path w="706119" h="481964">
                  <a:moveTo>
                    <a:pt x="706081" y="30810"/>
                  </a:moveTo>
                  <a:lnTo>
                    <a:pt x="630961" y="27533"/>
                  </a:lnTo>
                  <a:lnTo>
                    <a:pt x="630961" y="478218"/>
                  </a:lnTo>
                  <a:lnTo>
                    <a:pt x="706081" y="481495"/>
                  </a:lnTo>
                  <a:lnTo>
                    <a:pt x="706081" y="30810"/>
                  </a:lnTo>
                  <a:close/>
                </a:path>
              </a:pathLst>
            </a:custGeom>
            <a:solidFill>
              <a:srgbClr val="F792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27315" y="4672152"/>
              <a:ext cx="218440" cy="460375"/>
            </a:xfrm>
            <a:custGeom>
              <a:avLst/>
              <a:gdLst/>
              <a:ahLst/>
              <a:cxnLst/>
              <a:rect l="l" t="t" r="r" b="b"/>
              <a:pathLst>
                <a:path w="218440" h="460375">
                  <a:moveTo>
                    <a:pt x="82626" y="3606"/>
                  </a:moveTo>
                  <a:lnTo>
                    <a:pt x="0" y="0"/>
                  </a:lnTo>
                  <a:lnTo>
                    <a:pt x="0" y="450684"/>
                  </a:lnTo>
                  <a:lnTo>
                    <a:pt x="82626" y="454291"/>
                  </a:lnTo>
                  <a:lnTo>
                    <a:pt x="82626" y="3606"/>
                  </a:lnTo>
                  <a:close/>
                </a:path>
                <a:path w="218440" h="460375">
                  <a:moveTo>
                    <a:pt x="217830" y="9512"/>
                  </a:moveTo>
                  <a:lnTo>
                    <a:pt x="127698" y="5575"/>
                  </a:lnTo>
                  <a:lnTo>
                    <a:pt x="127698" y="456260"/>
                  </a:lnTo>
                  <a:lnTo>
                    <a:pt x="217830" y="460197"/>
                  </a:lnTo>
                  <a:lnTo>
                    <a:pt x="217830" y="9512"/>
                  </a:lnTo>
                  <a:close/>
                </a:path>
              </a:pathLst>
            </a:custGeom>
            <a:solidFill>
              <a:srgbClr val="31B3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 rot="120000">
            <a:off x="145763" y="3851050"/>
            <a:ext cx="1215563" cy="90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10"/>
              </a:lnSpc>
            </a:pPr>
            <a:r>
              <a:rPr sz="1050" baseline="7936" dirty="0">
                <a:solidFill>
                  <a:srgbClr val="0A0910"/>
                </a:solidFill>
                <a:latin typeface="Roboto"/>
                <a:cs typeface="Roboto"/>
              </a:rPr>
              <a:t>Me</a:t>
            </a:r>
            <a:r>
              <a:rPr sz="1050" baseline="3968" dirty="0">
                <a:solidFill>
                  <a:srgbClr val="0A0910"/>
                </a:solidFill>
                <a:latin typeface="Roboto"/>
                <a:cs typeface="Roboto"/>
              </a:rPr>
              <a:t>dium</a:t>
            </a:r>
            <a:r>
              <a:rPr sz="1050" spc="315" baseline="3968" dirty="0">
                <a:solidFill>
                  <a:srgbClr val="0A0910"/>
                </a:solidFill>
                <a:latin typeface="Roboto"/>
                <a:cs typeface="Roboto"/>
              </a:rPr>
              <a:t> </a:t>
            </a:r>
            <a:r>
              <a:rPr sz="1050" baseline="3968" dirty="0">
                <a:solidFill>
                  <a:srgbClr val="0A0910"/>
                </a:solidFill>
                <a:latin typeface="Roboto"/>
                <a:cs typeface="Roboto"/>
              </a:rPr>
              <a:t>Continuous</a:t>
            </a:r>
            <a:r>
              <a:rPr sz="1050" spc="277" baseline="3968" dirty="0">
                <a:solidFill>
                  <a:srgbClr val="0A0910"/>
                </a:solidFill>
                <a:latin typeface="Roboto"/>
                <a:cs typeface="Roboto"/>
              </a:rPr>
              <a:t>  </a:t>
            </a:r>
            <a:r>
              <a:rPr sz="700" spc="-10" dirty="0">
                <a:solidFill>
                  <a:srgbClr val="0A0910"/>
                </a:solidFill>
                <a:latin typeface="Roboto"/>
                <a:cs typeface="Roboto"/>
              </a:rPr>
              <a:t>Rotate</a:t>
            </a:r>
            <a:endParaRPr sz="700">
              <a:latin typeface="Roboto"/>
              <a:cs typeface="Roboto"/>
            </a:endParaRPr>
          </a:p>
        </p:txBody>
      </p:sp>
      <p:sp>
        <p:nvSpPr>
          <p:cNvPr id="31" name="object 31"/>
          <p:cNvSpPr txBox="1"/>
          <p:nvPr/>
        </p:nvSpPr>
        <p:spPr>
          <a:xfrm rot="120000">
            <a:off x="1572080" y="3889487"/>
            <a:ext cx="198791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00"/>
              </a:lnSpc>
            </a:pPr>
            <a:r>
              <a:rPr sz="700" spc="-25" dirty="0">
                <a:solidFill>
                  <a:srgbClr val="0A0910"/>
                </a:solidFill>
                <a:latin typeface="Roboto"/>
                <a:cs typeface="Roboto"/>
              </a:rPr>
              <a:t>55%</a:t>
            </a:r>
            <a:endParaRPr sz="700">
              <a:latin typeface="Roboto"/>
              <a:cs typeface="Roboto"/>
            </a:endParaRPr>
          </a:p>
        </p:txBody>
      </p:sp>
      <p:sp>
        <p:nvSpPr>
          <p:cNvPr id="32" name="object 32"/>
          <p:cNvSpPr txBox="1"/>
          <p:nvPr/>
        </p:nvSpPr>
        <p:spPr>
          <a:xfrm rot="120000">
            <a:off x="299108" y="4130223"/>
            <a:ext cx="227749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90"/>
              </a:lnSpc>
            </a:pPr>
            <a:r>
              <a:rPr sz="1300" b="0" spc="-25" dirty="0">
                <a:solidFill>
                  <a:srgbClr val="0A0910"/>
                </a:solidFill>
                <a:latin typeface="Roboto"/>
                <a:cs typeface="Roboto"/>
              </a:rPr>
              <a:t>Vi</a:t>
            </a:r>
            <a:endParaRPr sz="1300">
              <a:latin typeface="Roboto"/>
              <a:cs typeface="Roboto"/>
            </a:endParaRPr>
          </a:p>
        </p:txBody>
      </p:sp>
      <p:sp>
        <p:nvSpPr>
          <p:cNvPr id="33" name="object 33"/>
          <p:cNvSpPr txBox="1"/>
          <p:nvPr/>
        </p:nvSpPr>
        <p:spPr>
          <a:xfrm rot="120000">
            <a:off x="188068" y="4321943"/>
            <a:ext cx="440393" cy="120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950" b="0" dirty="0">
                <a:solidFill>
                  <a:srgbClr val="0A0910"/>
                </a:solidFill>
                <a:latin typeface="Roboto"/>
                <a:cs typeface="Roboto"/>
              </a:rPr>
              <a:t>420</a:t>
            </a:r>
            <a:r>
              <a:rPr sz="950" b="0" spc="40" dirty="0">
                <a:solidFill>
                  <a:srgbClr val="0A0910"/>
                </a:solidFill>
                <a:latin typeface="Roboto"/>
                <a:cs typeface="Roboto"/>
              </a:rPr>
              <a:t> </a:t>
            </a:r>
            <a:r>
              <a:rPr sz="950" b="0" spc="-25" dirty="0">
                <a:solidFill>
                  <a:srgbClr val="0A0910"/>
                </a:solidFill>
                <a:latin typeface="Roboto"/>
                <a:cs typeface="Roboto"/>
              </a:rPr>
              <a:t>mL</a:t>
            </a:r>
            <a:endParaRPr sz="950">
              <a:latin typeface="Roboto"/>
              <a:cs typeface="Roboto"/>
            </a:endParaRPr>
          </a:p>
        </p:txBody>
      </p:sp>
      <p:sp>
        <p:nvSpPr>
          <p:cNvPr id="34" name="object 34"/>
          <p:cNvSpPr txBox="1"/>
          <p:nvPr/>
        </p:nvSpPr>
        <p:spPr>
          <a:xfrm rot="120000">
            <a:off x="881562" y="4155870"/>
            <a:ext cx="237094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90"/>
              </a:lnSpc>
            </a:pPr>
            <a:r>
              <a:rPr sz="1300" b="0" spc="-25" dirty="0">
                <a:solidFill>
                  <a:srgbClr val="0A0910"/>
                </a:solidFill>
                <a:latin typeface="Roboto"/>
                <a:cs typeface="Roboto"/>
              </a:rPr>
              <a:t>Vt</a:t>
            </a:r>
            <a:endParaRPr sz="1300">
              <a:latin typeface="Roboto"/>
              <a:cs typeface="Roboto"/>
            </a:endParaRPr>
          </a:p>
        </p:txBody>
      </p:sp>
      <p:sp>
        <p:nvSpPr>
          <p:cNvPr id="35" name="object 35"/>
          <p:cNvSpPr txBox="1"/>
          <p:nvPr/>
        </p:nvSpPr>
        <p:spPr>
          <a:xfrm rot="120000">
            <a:off x="776675" y="4347567"/>
            <a:ext cx="437341" cy="120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4"/>
              </a:lnSpc>
            </a:pPr>
            <a:r>
              <a:rPr sz="950" b="0" dirty="0">
                <a:solidFill>
                  <a:srgbClr val="0A0910"/>
                </a:solidFill>
                <a:latin typeface="Roboto"/>
                <a:cs typeface="Roboto"/>
              </a:rPr>
              <a:t>390</a:t>
            </a:r>
            <a:r>
              <a:rPr sz="950" b="0" spc="40" dirty="0">
                <a:solidFill>
                  <a:srgbClr val="0A0910"/>
                </a:solidFill>
                <a:latin typeface="Roboto"/>
                <a:cs typeface="Roboto"/>
              </a:rPr>
              <a:t> </a:t>
            </a:r>
            <a:r>
              <a:rPr sz="950" b="0" spc="-25" dirty="0">
                <a:solidFill>
                  <a:srgbClr val="0A0910"/>
                </a:solidFill>
                <a:latin typeface="Roboto"/>
                <a:cs typeface="Roboto"/>
              </a:rPr>
              <a:t>mL</a:t>
            </a:r>
            <a:endParaRPr sz="950">
              <a:latin typeface="Roboto"/>
              <a:cs typeface="Roboto"/>
            </a:endParaRPr>
          </a:p>
        </p:txBody>
      </p:sp>
      <p:sp>
        <p:nvSpPr>
          <p:cNvPr id="36" name="object 36"/>
          <p:cNvSpPr txBox="1"/>
          <p:nvPr/>
        </p:nvSpPr>
        <p:spPr>
          <a:xfrm rot="120000">
            <a:off x="1376322" y="4182014"/>
            <a:ext cx="423653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95"/>
              </a:lnSpc>
            </a:pPr>
            <a:r>
              <a:rPr sz="1300" b="0" spc="-20" dirty="0">
                <a:solidFill>
                  <a:srgbClr val="0A0910"/>
                </a:solidFill>
                <a:latin typeface="Roboto"/>
                <a:cs typeface="Roboto"/>
              </a:rPr>
              <a:t>Freq.</a:t>
            </a:r>
            <a:endParaRPr sz="1300">
              <a:latin typeface="Roboto"/>
              <a:cs typeface="Roboto"/>
            </a:endParaRPr>
          </a:p>
        </p:txBody>
      </p:sp>
      <p:sp>
        <p:nvSpPr>
          <p:cNvPr id="37" name="object 37"/>
          <p:cNvSpPr txBox="1"/>
          <p:nvPr/>
        </p:nvSpPr>
        <p:spPr>
          <a:xfrm rot="120000">
            <a:off x="1374634" y="4373311"/>
            <a:ext cx="422713" cy="120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4"/>
              </a:lnSpc>
            </a:pPr>
            <a:r>
              <a:rPr sz="950" b="0" spc="-10" dirty="0">
                <a:solidFill>
                  <a:srgbClr val="0A0910"/>
                </a:solidFill>
                <a:latin typeface="Roboto"/>
                <a:cs typeface="Roboto"/>
              </a:rPr>
              <a:t>11/min</a:t>
            </a:r>
            <a:endParaRPr sz="950">
              <a:latin typeface="Roboto"/>
              <a:cs typeface="Roboto"/>
            </a:endParaRPr>
          </a:p>
        </p:txBody>
      </p:sp>
      <p:sp>
        <p:nvSpPr>
          <p:cNvPr id="38" name="object 38"/>
          <p:cNvSpPr txBox="1"/>
          <p:nvPr/>
        </p:nvSpPr>
        <p:spPr>
          <a:xfrm rot="120000">
            <a:off x="358599" y="5415084"/>
            <a:ext cx="1287065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00"/>
              </a:lnSpc>
            </a:pPr>
            <a:r>
              <a:rPr sz="1950" b="0" baseline="4273" dirty="0">
                <a:solidFill>
                  <a:srgbClr val="999D9D"/>
                </a:solidFill>
                <a:latin typeface="Roboto"/>
                <a:cs typeface="Roboto"/>
              </a:rPr>
              <a:t>Go</a:t>
            </a:r>
            <a:r>
              <a:rPr sz="1950" b="0" baseline="2136" dirty="0">
                <a:solidFill>
                  <a:srgbClr val="999D9D"/>
                </a:solidFill>
                <a:latin typeface="Roboto"/>
                <a:cs typeface="Roboto"/>
              </a:rPr>
              <a:t>od</a:t>
            </a:r>
            <a:r>
              <a:rPr sz="1950" b="0" spc="89" baseline="2136" dirty="0">
                <a:solidFill>
                  <a:srgbClr val="999D9D"/>
                </a:solidFill>
                <a:latin typeface="Roboto"/>
                <a:cs typeface="Roboto"/>
              </a:rPr>
              <a:t> </a:t>
            </a:r>
            <a:r>
              <a:rPr sz="1950" b="0" spc="-15" baseline="2136" dirty="0">
                <a:solidFill>
                  <a:srgbClr val="999D9D"/>
                </a:solidFill>
                <a:latin typeface="Roboto"/>
                <a:cs typeface="Roboto"/>
              </a:rPr>
              <a:t>Ventil</a:t>
            </a:r>
            <a:r>
              <a:rPr sz="1300" b="0" spc="-10" dirty="0">
                <a:solidFill>
                  <a:srgbClr val="999D9D"/>
                </a:solidFill>
                <a:latin typeface="Roboto"/>
                <a:cs typeface="Roboto"/>
              </a:rPr>
              <a:t>ation</a:t>
            </a:r>
            <a:endParaRPr sz="1300">
              <a:latin typeface="Roboto"/>
              <a:cs typeface="Roboto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680235" y="2453807"/>
            <a:ext cx="6639559" cy="3006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829050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This</a:t>
            </a:r>
            <a:r>
              <a:rPr sz="1100" b="0" spc="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is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first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time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device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allows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practicians</a:t>
            </a:r>
            <a:r>
              <a:rPr sz="1100" b="0" spc="50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comply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with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resuscitation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guidelines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from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 American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Heart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Association.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Today,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is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</a:t>
            </a:r>
            <a:endParaRPr sz="1100">
              <a:latin typeface="Source Sans Pro Light"/>
              <a:cs typeface="Source Sans Pro Light"/>
            </a:endParaRPr>
          </a:p>
          <a:p>
            <a:pPr marL="12700" marR="3648075">
              <a:lnSpc>
                <a:spcPct val="113700"/>
              </a:lnSpc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only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device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allowing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rescuers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accurately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measure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tidal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volumes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ensure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high</a:t>
            </a:r>
            <a:r>
              <a:rPr sz="1100" b="0" spc="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performance</a:t>
            </a:r>
            <a:endParaRPr sz="1100">
              <a:latin typeface="Source Sans Pro Light"/>
              <a:cs typeface="Source Sans Pro Light"/>
            </a:endParaRPr>
          </a:p>
          <a:p>
            <a:pPr marL="12700" marR="4072254">
              <a:lnSpc>
                <a:spcPct val="113700"/>
              </a:lnSpc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compliance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with</a:t>
            </a:r>
            <a:r>
              <a:rPr sz="1100" b="0" spc="6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these recommendations.</a:t>
            </a:r>
            <a:endParaRPr sz="1100">
              <a:latin typeface="Source Sans Pro Light"/>
              <a:cs typeface="Source Sans Pro Light"/>
            </a:endParaRPr>
          </a:p>
          <a:p>
            <a:pPr marL="2532380" marR="5080" indent="-260985" algn="just">
              <a:lnSpc>
                <a:spcPct val="89700"/>
              </a:lnSpc>
              <a:spcBef>
                <a:spcPts val="1330"/>
              </a:spcBef>
            </a:pPr>
            <a:r>
              <a:rPr sz="3600" b="1" baseline="4629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r>
              <a:rPr sz="3600" b="1" spc="284" baseline="4629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This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device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is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changing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practice!</a:t>
            </a:r>
            <a:r>
              <a:rPr sz="1100" b="0" i="1" spc="15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I’ve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been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using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this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product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for</a:t>
            </a:r>
            <a:r>
              <a:rPr sz="1100" b="0" i="1" spc="16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about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</a:t>
            </a:r>
            <a:r>
              <a:rPr sz="1100" b="0" i="1" spc="7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year</a:t>
            </a:r>
            <a:r>
              <a:rPr sz="1100" b="0" i="1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statewide</a:t>
            </a:r>
            <a:r>
              <a:rPr sz="1100" b="0" i="1" spc="9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training</a:t>
            </a:r>
            <a:r>
              <a:rPr sz="1100" b="0" i="1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commonwealth</a:t>
            </a:r>
            <a:r>
              <a:rPr sz="1100" b="0" i="1" spc="9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its</a:t>
            </a:r>
            <a:r>
              <a:rPr sz="1100" b="0" i="1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impact</a:t>
            </a:r>
            <a:r>
              <a:rPr sz="1100" b="0" i="1" spc="8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9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BVM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 training</a:t>
            </a:r>
            <a:r>
              <a:rPr sz="1100" b="0" i="1" spc="1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has</a:t>
            </a:r>
            <a:r>
              <a:rPr sz="1100" b="0" i="1" spc="1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been</a:t>
            </a:r>
            <a:r>
              <a:rPr sz="1100" b="0" i="1" spc="1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amazing!</a:t>
            </a:r>
            <a:r>
              <a:rPr sz="1100" b="0" i="1" spc="1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Being</a:t>
            </a:r>
            <a:r>
              <a:rPr sz="1100" b="0" i="1" spc="1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independent</a:t>
            </a:r>
            <a:r>
              <a:rPr sz="1100" b="0" i="1" spc="1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piece</a:t>
            </a:r>
            <a:r>
              <a:rPr sz="1100" b="0" i="1" spc="1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12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equipment,</a:t>
            </a:r>
            <a:r>
              <a:rPr sz="1100" b="0" i="1" spc="1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it</a:t>
            </a:r>
            <a:r>
              <a:rPr sz="1100" b="0" i="1" spc="1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is</a:t>
            </a:r>
            <a:endParaRPr sz="1100">
              <a:latin typeface="Source Sans Pro Light"/>
              <a:cs typeface="Source Sans Pro Light"/>
            </a:endParaRPr>
          </a:p>
          <a:p>
            <a:pPr marL="2532380" marR="5080">
              <a:lnSpc>
                <a:spcPts val="1300"/>
              </a:lnSpc>
              <a:spcBef>
                <a:spcPts val="40"/>
              </a:spcBef>
            </a:pP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available</a:t>
            </a:r>
            <a:r>
              <a:rPr sz="1100" b="0" i="1" spc="1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for</a:t>
            </a:r>
            <a:r>
              <a:rPr sz="1100" b="0" i="1" spc="1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all</a:t>
            </a:r>
            <a:r>
              <a:rPr sz="1100" b="0" i="1" spc="1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provider</a:t>
            </a:r>
            <a:r>
              <a:rPr sz="1100" b="0" i="1" spc="1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levels,</a:t>
            </a:r>
            <a:r>
              <a:rPr sz="1100" b="0" i="1" spc="1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with</a:t>
            </a:r>
            <a:r>
              <a:rPr sz="1100" b="0" i="1" spc="1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or</a:t>
            </a:r>
            <a:r>
              <a:rPr sz="1100" b="0" i="1" spc="1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without</a:t>
            </a:r>
            <a:r>
              <a:rPr sz="1100" b="0" i="1" spc="1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a</a:t>
            </a:r>
            <a:r>
              <a:rPr sz="1100" b="0" i="1" spc="1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“tube”.</a:t>
            </a:r>
            <a:r>
              <a:rPr sz="1100" b="0" i="1" spc="1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1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EOlife</a:t>
            </a:r>
            <a:r>
              <a:rPr sz="1100" b="0" i="1" spc="1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X</a:t>
            </a:r>
            <a:r>
              <a:rPr sz="1100" b="0" i="1" spc="1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is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 putting</a:t>
            </a:r>
            <a:r>
              <a:rPr sz="1100" b="0" i="1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“P”</a:t>
            </a:r>
            <a:r>
              <a:rPr sz="1100" b="0" i="1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back</a:t>
            </a:r>
            <a:r>
              <a:rPr sz="1100" b="0" i="1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FFFFF"/>
                </a:solidFill>
                <a:latin typeface="Source Sans Pro Light"/>
                <a:cs typeface="Source Sans Pro Light"/>
              </a:rPr>
              <a:t>CPR</a:t>
            </a:r>
            <a:r>
              <a:rPr sz="1100" b="0" i="1" spc="5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FFFFFF"/>
                </a:solidFill>
                <a:latin typeface="Source Sans Pro Light"/>
                <a:cs typeface="Source Sans Pro Light"/>
              </a:rPr>
              <a:t>!!</a:t>
            </a:r>
            <a:endParaRPr sz="1100">
              <a:latin typeface="Source Sans Pro Light"/>
              <a:cs typeface="Source Sans Pro Light"/>
            </a:endParaRPr>
          </a:p>
          <a:p>
            <a:pPr marL="2550160">
              <a:lnSpc>
                <a:spcPct val="100000"/>
              </a:lnSpc>
              <a:spcBef>
                <a:spcPts val="509"/>
              </a:spcBef>
            </a:pP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Bob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Page,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Statewide</a:t>
            </a:r>
            <a:r>
              <a:rPr sz="1100" b="0" i="1" spc="50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CE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Educator</a:t>
            </a:r>
            <a:r>
              <a:rPr sz="1100" b="0" i="1" spc="50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at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Virginia</a:t>
            </a:r>
            <a:r>
              <a:rPr sz="1100" b="0" i="1" spc="50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Office</a:t>
            </a:r>
            <a:r>
              <a:rPr sz="1100" b="0" i="1" spc="45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FBAA2B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50" dirty="0">
                <a:solidFill>
                  <a:srgbClr val="FBAA2B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FBAA2B"/>
                </a:solidFill>
                <a:latin typeface="Source Sans Pro Light"/>
                <a:cs typeface="Source Sans Pro Light"/>
              </a:rPr>
              <a:t>EMS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*</a:t>
            </a:r>
            <a:r>
              <a:rPr sz="1100" b="0" spc="3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amount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air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that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moves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or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out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0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lungs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with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each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FFFFFF"/>
                </a:solidFill>
                <a:latin typeface="Source Sans Pro Light"/>
                <a:cs typeface="Source Sans Pro Light"/>
              </a:rPr>
              <a:t>respiratory</a:t>
            </a:r>
            <a:r>
              <a:rPr sz="1100" b="0" spc="45" dirty="0">
                <a:solidFill>
                  <a:srgbClr val="FFFFFF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FFFFFF"/>
                </a:solidFill>
                <a:latin typeface="Source Sans Pro Light"/>
                <a:cs typeface="Source Sans Pro Light"/>
              </a:rPr>
              <a:t>cycle.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0317500" y="415817"/>
            <a:ext cx="984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5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95499" y="2228545"/>
            <a:ext cx="4959350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We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think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next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step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ensure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clinicians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are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delivering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highest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quality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is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have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23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portable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device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that</a:t>
            </a:r>
            <a:r>
              <a:rPr sz="1100" b="0" spc="23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can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be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used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23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prehospital</a:t>
            </a:r>
            <a:r>
              <a:rPr sz="1100" b="0" spc="229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environment</a:t>
            </a:r>
            <a:r>
              <a:rPr sz="1100" b="0" spc="23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E2E3E2"/>
                </a:solidFill>
                <a:latin typeface="Source Sans Pro Light"/>
                <a:cs typeface="Source Sans Pro Light"/>
              </a:rPr>
              <a:t>and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 accurately</a:t>
            </a:r>
            <a:r>
              <a:rPr sz="1100" b="0" spc="3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measure</a:t>
            </a:r>
            <a:r>
              <a:rPr sz="1100" b="0" spc="3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30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characteristics</a:t>
            </a:r>
            <a:r>
              <a:rPr sz="1100" b="0" spc="3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(especially</a:t>
            </a:r>
            <a:r>
              <a:rPr sz="1100" b="0" spc="3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30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rate</a:t>
            </a:r>
            <a:r>
              <a:rPr sz="1100" b="0" spc="30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30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tidal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volume).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(…)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Having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used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EOlife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X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during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local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EMS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training,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we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observed</a:t>
            </a:r>
            <a:r>
              <a:rPr sz="1100" b="0" spc="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that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E2E3E2"/>
                </a:solidFill>
                <a:latin typeface="Source Sans Pro Light"/>
                <a:cs typeface="Source Sans Pro Light"/>
              </a:rPr>
              <a:t>EMS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 clinicians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found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device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easy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use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permitted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more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focus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on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rate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tidal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volume</a:t>
            </a:r>
            <a:r>
              <a:rPr sz="1100" b="0" spc="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ventilations</a:t>
            </a:r>
            <a:r>
              <a:rPr sz="1100" b="0" spc="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they</a:t>
            </a:r>
            <a:r>
              <a:rPr sz="1100" b="0" spc="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delivered.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56824" y="3834009"/>
            <a:ext cx="6350" cy="3726179"/>
          </a:xfrm>
          <a:custGeom>
            <a:avLst/>
            <a:gdLst/>
            <a:ahLst/>
            <a:cxnLst/>
            <a:rect l="l" t="t" r="r" b="b"/>
            <a:pathLst>
              <a:path w="6350" h="3726179">
                <a:moveTo>
                  <a:pt x="6350" y="0"/>
                </a:moveTo>
                <a:lnTo>
                  <a:pt x="0" y="0"/>
                </a:lnTo>
                <a:lnTo>
                  <a:pt x="0" y="3725995"/>
                </a:lnTo>
                <a:lnTo>
                  <a:pt x="6350" y="3725995"/>
                </a:lnTo>
                <a:lnTo>
                  <a:pt x="6350" y="0"/>
                </a:lnTo>
                <a:close/>
              </a:path>
            </a:pathLst>
          </a:custGeom>
          <a:solidFill>
            <a:srgbClr val="EF4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885300" y="1951361"/>
            <a:ext cx="1962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sp>
        <p:nvSpPr>
          <p:cNvPr id="5" name="object 5"/>
          <p:cNvSpPr txBox="1"/>
          <p:nvPr/>
        </p:nvSpPr>
        <p:spPr>
          <a:xfrm rot="10800000">
            <a:off x="7580219" y="3305322"/>
            <a:ext cx="34940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65"/>
              </a:lnSpc>
            </a:pPr>
            <a:r>
              <a:rPr sz="2400" b="1" spc="-25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95499" y="3793045"/>
            <a:ext cx="3653154" cy="154559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Dr.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Matthew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Neth,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MD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Assistant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Professor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Medical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Director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Oregon</a:t>
            </a:r>
            <a:r>
              <a:rPr sz="1100" b="0" i="1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Health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Science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University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Medical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Resource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Hospital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2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Prof.</a:t>
            </a:r>
            <a:r>
              <a:rPr sz="1100" b="0" i="1" spc="4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Mohamud</a:t>
            </a:r>
            <a:r>
              <a:rPr sz="1100" b="0" i="1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Daya</a:t>
            </a:r>
            <a:r>
              <a:rPr sz="1100" b="0" i="1" spc="4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MD,</a:t>
            </a:r>
            <a:r>
              <a:rPr sz="1100" b="0" i="1" spc="4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MSc</a:t>
            </a:r>
            <a:endParaRPr sz="1100">
              <a:latin typeface="Source Sans Pro Light"/>
              <a:cs typeface="Source Sans Pro Light"/>
            </a:endParaRPr>
          </a:p>
          <a:p>
            <a:pPr marL="12700" marR="5080">
              <a:lnSpc>
                <a:spcPct val="113700"/>
              </a:lnSpc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Professor,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Department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Emergency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Medicine,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EMS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section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chair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Oregon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Health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Science</a:t>
            </a:r>
            <a:r>
              <a:rPr sz="1100" b="0" i="1" spc="6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University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8433" y="408617"/>
            <a:ext cx="1003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6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2"/>
            <a:ext cx="10692130" cy="7560309"/>
            <a:chOff x="0" y="12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3069005"/>
              <a:ext cx="6240145" cy="1426210"/>
            </a:xfrm>
            <a:custGeom>
              <a:avLst/>
              <a:gdLst/>
              <a:ahLst/>
              <a:cxnLst/>
              <a:rect l="l" t="t" r="r" b="b"/>
              <a:pathLst>
                <a:path w="6240145" h="1426210">
                  <a:moveTo>
                    <a:pt x="6240005" y="0"/>
                  </a:moveTo>
                  <a:lnTo>
                    <a:pt x="0" y="0"/>
                  </a:lnTo>
                  <a:lnTo>
                    <a:pt x="0" y="1425600"/>
                  </a:lnTo>
                  <a:lnTo>
                    <a:pt x="6240005" y="1425600"/>
                  </a:lnTo>
                  <a:lnTo>
                    <a:pt x="6240005" y="0"/>
                  </a:lnTo>
                  <a:close/>
                </a:path>
              </a:pathLst>
            </a:custGeom>
            <a:solidFill>
              <a:srgbClr val="CC2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40005" y="12"/>
              <a:ext cx="4451997" cy="755999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74600" y="687161"/>
            <a:ext cx="277558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17780" indent="-63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111619"/>
                </a:solidFill>
              </a:rPr>
              <a:t>EOLIFE</a:t>
            </a:r>
            <a:r>
              <a:rPr sz="2100" baseline="31746" dirty="0">
                <a:solidFill>
                  <a:srgbClr val="111619"/>
                </a:solidFill>
              </a:rPr>
              <a:t>®</a:t>
            </a:r>
            <a:r>
              <a:rPr sz="2100" spc="270" baseline="31746" dirty="0">
                <a:solidFill>
                  <a:srgbClr val="111619"/>
                </a:solidFill>
              </a:rPr>
              <a:t> </a:t>
            </a:r>
            <a:r>
              <a:rPr sz="2400" spc="-10" dirty="0">
                <a:solidFill>
                  <a:srgbClr val="111619"/>
                </a:solidFill>
              </a:rPr>
              <a:t>RECEIVES </a:t>
            </a:r>
            <a:r>
              <a:rPr sz="2400" dirty="0">
                <a:solidFill>
                  <a:srgbClr val="111619"/>
                </a:solidFill>
              </a:rPr>
              <a:t>FDA</a:t>
            </a:r>
            <a:r>
              <a:rPr sz="2400" spc="-120" dirty="0">
                <a:solidFill>
                  <a:srgbClr val="111619"/>
                </a:solidFill>
              </a:rPr>
              <a:t> </a:t>
            </a:r>
            <a:r>
              <a:rPr sz="2400" spc="-10" dirty="0">
                <a:solidFill>
                  <a:srgbClr val="111619"/>
                </a:solidFill>
              </a:rPr>
              <a:t>CLEARANCE</a:t>
            </a:r>
            <a:r>
              <a:rPr sz="2400" spc="-10" dirty="0">
                <a:solidFill>
                  <a:srgbClr val="CC2028"/>
                </a:solidFill>
              </a:rPr>
              <a:t>.</a:t>
            </a:r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347300" y="1501345"/>
            <a:ext cx="4878070" cy="1359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209" algn="just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Sold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more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than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15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countries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around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world,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has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been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approved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on</a:t>
            </a:r>
            <a:r>
              <a:rPr sz="1100" b="1" spc="5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spc="-25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the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American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1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market</a:t>
            </a:r>
            <a:r>
              <a:rPr sz="1100" b="1" spc="50" dirty="0">
                <a:solidFill>
                  <a:srgbClr val="111619"/>
                </a:solidFill>
                <a:latin typeface="Source Sans Pro Semibold"/>
                <a:cs typeface="Source Sans Pro Semibold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since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March</a:t>
            </a:r>
            <a:r>
              <a:rPr sz="1100" b="0" spc="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2023.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Source Sans Pro Light"/>
              <a:cs typeface="Source Sans Pro Light"/>
            </a:endParaRPr>
          </a:p>
          <a:p>
            <a:pPr marL="12700" algn="just">
              <a:lnSpc>
                <a:spcPct val="1000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First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smart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device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that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measures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quality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available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endParaRPr sz="1100">
              <a:latin typeface="Source Sans Pro Light"/>
              <a:cs typeface="Source Sans Pro Light"/>
            </a:endParaRPr>
          </a:p>
          <a:p>
            <a:pPr marL="12700" marR="5080" algn="just">
              <a:lnSpc>
                <a:spcPct val="113700"/>
              </a:lnSpc>
            </a:pP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U.S.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territory,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measures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ventilatory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parameters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gives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real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time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feedback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on</a:t>
            </a:r>
            <a:r>
              <a:rPr sz="1100" b="0" spc="4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quality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provided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</a:t>
            </a:r>
            <a:r>
              <a:rPr sz="1100" b="0" spc="5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111619"/>
                </a:solidFill>
                <a:latin typeface="Source Sans Pro Light"/>
                <a:cs typeface="Source Sans Pro Light"/>
              </a:rPr>
              <a:t>cardio-</a:t>
            </a:r>
            <a:r>
              <a:rPr sz="1100" b="0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pulmonary arrest.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1900" y="3215732"/>
            <a:ext cx="2566670" cy="1042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212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According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to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the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American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20" dirty="0">
                <a:solidFill>
                  <a:srgbClr val="FFFFFF"/>
                </a:solidFill>
                <a:latin typeface="Source Sans Pro"/>
                <a:cs typeface="Source Sans Pro"/>
              </a:rPr>
              <a:t>Heart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 Association,</a:t>
            </a:r>
            <a:r>
              <a:rPr sz="1100" spc="6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“there</a:t>
            </a:r>
            <a:r>
              <a:rPr sz="1100" spc="6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are</a:t>
            </a:r>
            <a:r>
              <a:rPr sz="1100" spc="6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more</a:t>
            </a:r>
            <a:r>
              <a:rPr sz="1100" spc="6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than</a:t>
            </a:r>
            <a:r>
              <a:rPr sz="1100" spc="6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357,000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EMS-assessed</a:t>
            </a:r>
            <a:r>
              <a:rPr sz="1100" spc="114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out-of-hospital</a:t>
            </a:r>
            <a:r>
              <a:rPr sz="1100" spc="12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cardiac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arrests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(OHCA)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each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year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in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the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United States</a:t>
            </a:r>
            <a:r>
              <a:rPr sz="975" spc="-15" baseline="29914" dirty="0">
                <a:solidFill>
                  <a:srgbClr val="FFFFFF"/>
                </a:solidFill>
                <a:latin typeface="Source Sans Pro"/>
                <a:cs typeface="Source Sans Pro"/>
              </a:rPr>
              <a:t>(6)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.</a:t>
            </a:r>
            <a:endParaRPr sz="1100">
              <a:latin typeface="Source Sans Pro"/>
              <a:cs typeface="Source Sans Pr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05870" y="3212964"/>
            <a:ext cx="2453640" cy="1042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158115">
              <a:lnSpc>
                <a:spcPct val="1212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The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use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of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EOlife®</a:t>
            </a:r>
            <a:r>
              <a:rPr sz="1100" spc="4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in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the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United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States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could</a:t>
            </a:r>
            <a:r>
              <a:rPr sz="1100" spc="5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save</a:t>
            </a:r>
            <a:r>
              <a:rPr sz="1100" spc="5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approximately</a:t>
            </a:r>
            <a:r>
              <a:rPr sz="1100" spc="5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25,000</a:t>
            </a:r>
            <a:endParaRPr sz="1100">
              <a:latin typeface="Source Sans Pro"/>
              <a:cs typeface="Source Sans Pro"/>
            </a:endParaRPr>
          </a:p>
          <a:p>
            <a:pPr marL="38100" marR="30480">
              <a:lnSpc>
                <a:spcPct val="121300"/>
              </a:lnSpc>
            </a:pP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lives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each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year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and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could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represent</a:t>
            </a:r>
            <a:r>
              <a:rPr sz="1100" spc="5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50" dirty="0">
                <a:solidFill>
                  <a:srgbClr val="FFFFFF"/>
                </a:solidFill>
                <a:latin typeface="Source Sans Pro"/>
                <a:cs typeface="Source Sans Pro"/>
              </a:rPr>
              <a:t>a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 significant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cost</a:t>
            </a:r>
            <a:r>
              <a:rPr sz="1100" spc="5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saving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valued</a:t>
            </a:r>
            <a:r>
              <a:rPr sz="1100" spc="5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at</a:t>
            </a:r>
            <a:r>
              <a:rPr sz="1100" spc="50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ource Sans Pro"/>
                <a:cs typeface="Source Sans Pro"/>
              </a:rPr>
              <a:t>$20,000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per</a:t>
            </a:r>
            <a:r>
              <a:rPr sz="1100" spc="3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1100" dirty="0">
                <a:solidFill>
                  <a:srgbClr val="FFFFFF"/>
                </a:solidFill>
                <a:latin typeface="Source Sans Pro"/>
                <a:cs typeface="Source Sans Pro"/>
              </a:rPr>
              <a:t>patient</a:t>
            </a:r>
            <a:r>
              <a:rPr sz="1100" spc="45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  <a:r>
              <a:rPr sz="975" spc="-30" baseline="29914" dirty="0">
                <a:solidFill>
                  <a:srgbClr val="FFFFFF"/>
                </a:solidFill>
                <a:latin typeface="Source Sans Pro"/>
                <a:cs typeface="Source Sans Pro"/>
              </a:rPr>
              <a:t>(7)</a:t>
            </a:r>
            <a:r>
              <a:rPr sz="1100" spc="-20" dirty="0">
                <a:solidFill>
                  <a:srgbClr val="FFFFFF"/>
                </a:solidFill>
                <a:latin typeface="Source Sans Pro"/>
                <a:cs typeface="Source Sans Pro"/>
              </a:rPr>
              <a:t>.</a:t>
            </a:r>
            <a:endParaRPr sz="1100">
              <a:latin typeface="Source Sans Pro"/>
              <a:cs typeface="Source Sans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2200" y="4617487"/>
            <a:ext cx="5116195" cy="227076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77470" marR="43180" indent="-27305" algn="just">
              <a:lnSpc>
                <a:spcPct val="92400"/>
              </a:lnSpc>
              <a:spcBef>
                <a:spcPts val="315"/>
              </a:spcBef>
            </a:pPr>
            <a:r>
              <a:rPr sz="3600" b="1" spc="-247" baseline="16203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</a:t>
            </a:r>
            <a:r>
              <a:rPr sz="1100" b="0" i="1" spc="-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It</a:t>
            </a:r>
            <a:r>
              <a:rPr sz="3600" b="1" spc="-247" baseline="16203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</a:t>
            </a:r>
            <a:r>
              <a:rPr sz="1100" b="0" i="1" spc="-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is</a:t>
            </a:r>
            <a:r>
              <a:rPr sz="1100" b="0" i="1" spc="1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time</a:t>
            </a:r>
            <a:r>
              <a:rPr sz="1100" b="0" i="1" spc="2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for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health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authorities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learned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societies,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like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American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Heart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Association,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spc="229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regulate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practice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ventilation,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now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that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users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have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possibility</a:t>
            </a:r>
            <a:r>
              <a:rPr sz="1100" b="0" i="1" spc="2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 accurately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control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oxygen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delivery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patients.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It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is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simply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unacceptable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that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i="1" spc="7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procedure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as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vital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as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is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not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better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taught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regulated.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This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has</a:t>
            </a:r>
            <a:r>
              <a:rPr sz="1100" b="0" i="1" spc="7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change…</a:t>
            </a:r>
            <a:r>
              <a:rPr sz="1100" b="0" i="1" spc="8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50" dirty="0">
                <a:solidFill>
                  <a:srgbClr val="111619"/>
                </a:solidFill>
                <a:latin typeface="Source Sans Pro Light"/>
                <a:cs typeface="Source Sans Pro Light"/>
              </a:rPr>
              <a:t>»</a:t>
            </a:r>
            <a:endParaRPr sz="1100">
              <a:latin typeface="Source Sans Pro Light"/>
              <a:cs typeface="Source Sans Pro Light"/>
            </a:endParaRPr>
          </a:p>
          <a:p>
            <a:pPr marL="77470" algn="just">
              <a:lnSpc>
                <a:spcPts val="1300"/>
              </a:lnSpc>
            </a:pP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Alban</a:t>
            </a:r>
            <a:r>
              <a:rPr sz="1100" b="0" i="1" spc="50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De</a:t>
            </a:r>
            <a:r>
              <a:rPr sz="1100" b="0" i="1" spc="5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Luca,</a:t>
            </a:r>
            <a:r>
              <a:rPr sz="1100" b="0" i="1" spc="5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co-founder</a:t>
            </a:r>
            <a:r>
              <a:rPr sz="1100" b="0" i="1" spc="5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5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CC2028"/>
                </a:solidFill>
                <a:latin typeface="Source Sans Pro Light"/>
                <a:cs typeface="Source Sans Pro Light"/>
              </a:rPr>
              <a:t>Archeon.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</a:pPr>
            <a:endParaRPr sz="15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950">
              <a:latin typeface="Source Sans Pro Light"/>
              <a:cs typeface="Source Sans Pro Light"/>
            </a:endParaRPr>
          </a:p>
          <a:p>
            <a:pPr marL="77470" marR="43180" indent="-27305" algn="just">
              <a:lnSpc>
                <a:spcPct val="92400"/>
              </a:lnSpc>
              <a:spcBef>
                <a:spcPts val="5"/>
              </a:spcBef>
            </a:pPr>
            <a:r>
              <a:rPr sz="3600" b="1" spc="-472" baseline="16203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</a:t>
            </a:r>
            <a:r>
              <a:rPr sz="1100" b="0" i="1" spc="-315" dirty="0">
                <a:solidFill>
                  <a:srgbClr val="111619"/>
                </a:solidFill>
                <a:latin typeface="Source Sans Pro Light"/>
                <a:cs typeface="Source Sans Pro Light"/>
              </a:rPr>
              <a:t>W</a:t>
            </a:r>
            <a:r>
              <a:rPr sz="3600" b="1" spc="-472" baseline="16203" dirty="0">
                <a:solidFill>
                  <a:srgbClr val="CC2028"/>
                </a:solidFill>
                <a:latin typeface="Darkmode DarkmodeOn XBold"/>
                <a:cs typeface="Darkmode DarkmodeOn XBold"/>
              </a:rPr>
              <a:t>‘</a:t>
            </a:r>
            <a:r>
              <a:rPr sz="1100" b="0" i="1" spc="-315" dirty="0">
                <a:solidFill>
                  <a:srgbClr val="111619"/>
                </a:solidFill>
                <a:latin typeface="Source Sans Pro Light"/>
                <a:cs typeface="Source Sans Pro Light"/>
              </a:rPr>
              <a:t>e</a:t>
            </a:r>
            <a:r>
              <a:rPr sz="1100" b="0" i="1" spc="25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are</a:t>
            </a:r>
            <a:r>
              <a:rPr sz="1100" b="0" i="1" spc="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very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proud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have</a:t>
            </a:r>
            <a:r>
              <a:rPr sz="1100" b="0" i="1" spc="1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met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this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challenge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as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i="1" spc="16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team.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We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have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worked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tirelessly</a:t>
            </a:r>
            <a:r>
              <a:rPr sz="1100" b="0" i="1" spc="16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111619"/>
                </a:solidFill>
                <a:latin typeface="Source Sans Pro Light"/>
                <a:cs typeface="Source Sans Pro Light"/>
              </a:rPr>
              <a:t>to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 make</a:t>
            </a:r>
            <a:r>
              <a:rPr sz="1100" b="0" i="1" spc="2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EOlife®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leading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technology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for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healthcare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professionals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and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patients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3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the</a:t>
            </a:r>
            <a:r>
              <a:rPr sz="1100" b="0" i="1" spc="4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United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States.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This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FDA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approval</a:t>
            </a:r>
            <a:r>
              <a:rPr sz="1100" b="0" i="1" spc="21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shows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us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that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our</a:t>
            </a:r>
            <a:r>
              <a:rPr sz="1100" b="0" i="1" spc="21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efforts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are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paying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off!</a:t>
            </a:r>
            <a:r>
              <a:rPr sz="1100" b="0" i="1" spc="21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This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an</a:t>
            </a:r>
            <a:r>
              <a:rPr sz="1100" b="0" i="1" spc="210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111619"/>
                </a:solidFill>
                <a:latin typeface="Source Sans Pro Light"/>
                <a:cs typeface="Source Sans Pro Light"/>
              </a:rPr>
              <a:t>important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milestone for Archeon that opens new horizons</a:t>
            </a:r>
            <a:r>
              <a:rPr sz="1100" b="0" i="1" spc="5" dirty="0">
                <a:solidFill>
                  <a:srgbClr val="111619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111619"/>
                </a:solidFill>
                <a:latin typeface="Source Sans Pro Light"/>
                <a:cs typeface="Source Sans Pro Light"/>
              </a:rPr>
              <a:t>! » </a:t>
            </a:r>
            <a:r>
              <a:rPr sz="1100" b="0" i="1" dirty="0">
                <a:solidFill>
                  <a:srgbClr val="CC2028"/>
                </a:solidFill>
                <a:latin typeface="Source Sans Pro Light"/>
                <a:cs typeface="Source Sans Pro Light"/>
              </a:rPr>
              <a:t>Valentine Oqda, QA/RA Director,</a:t>
            </a:r>
            <a:r>
              <a:rPr sz="1100" b="0" i="1" spc="5" dirty="0">
                <a:solidFill>
                  <a:srgbClr val="CC202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CC2028"/>
                </a:solidFill>
                <a:latin typeface="Source Sans Pro Light"/>
                <a:cs typeface="Source Sans Pro Light"/>
              </a:rPr>
              <a:t>Archeon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317500" y="415817"/>
            <a:ext cx="895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111619"/>
                </a:solidFill>
                <a:latin typeface="Atlas Grotesk Medium"/>
                <a:cs typeface="Atlas Grotesk Medium"/>
              </a:rPr>
              <a:t>7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95499" y="2228545"/>
            <a:ext cx="4959985" cy="978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700"/>
              </a:lnSpc>
              <a:spcBef>
                <a:spcPts val="100"/>
              </a:spcBef>
            </a:pP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1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device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developed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by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Archeon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Medical,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with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its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capability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for</a:t>
            </a:r>
            <a:r>
              <a:rPr sz="1100" b="0" spc="1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real-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time</a:t>
            </a:r>
            <a:r>
              <a:rPr sz="1100" b="0" spc="1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feedback,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offers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an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opportunity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enhance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quality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safety</a:t>
            </a:r>
            <a:r>
              <a:rPr sz="1100" b="0" spc="17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of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all</a:t>
            </a:r>
            <a:r>
              <a:rPr sz="1100" b="0" spc="17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patients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undergoing</a:t>
            </a:r>
            <a:r>
              <a:rPr sz="1100" b="0" spc="12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ventilation.</a:t>
            </a:r>
            <a:r>
              <a:rPr sz="1100" b="0" spc="13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We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believe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that,</a:t>
            </a:r>
            <a:r>
              <a:rPr sz="1100" b="0" spc="13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with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proper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training,</a:t>
            </a:r>
            <a:r>
              <a:rPr sz="1100" b="0" spc="13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this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device</a:t>
            </a:r>
            <a:r>
              <a:rPr sz="1100" b="0" spc="14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E2E3E2"/>
                </a:solidFill>
                <a:latin typeface="Source Sans Pro Light"/>
                <a:cs typeface="Source Sans Pro Light"/>
              </a:rPr>
              <a:t>can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 be</a:t>
            </a:r>
            <a:r>
              <a:rPr sz="1100" b="0" spc="4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quickly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easily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applied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to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manual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ventilation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system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in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the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prehospital</a:t>
            </a:r>
            <a:r>
              <a:rPr sz="1100" b="0" spc="5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and</a:t>
            </a:r>
            <a:r>
              <a:rPr sz="1100" b="0" spc="60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25" dirty="0">
                <a:solidFill>
                  <a:srgbClr val="E2E3E2"/>
                </a:solidFill>
                <a:latin typeface="Source Sans Pro Light"/>
                <a:cs typeface="Source Sans Pro Light"/>
              </a:rPr>
              <a:t>in-</a:t>
            </a:r>
            <a:r>
              <a:rPr sz="1100" b="0" dirty="0">
                <a:solidFill>
                  <a:srgbClr val="E2E3E2"/>
                </a:solidFill>
                <a:latin typeface="Source Sans Pro Light"/>
                <a:cs typeface="Source Sans Pro Light"/>
              </a:rPr>
              <a:t> hospital</a:t>
            </a:r>
            <a:r>
              <a:rPr sz="1100" b="0" spc="65" dirty="0">
                <a:solidFill>
                  <a:srgbClr val="E2E3E2"/>
                </a:solidFill>
                <a:latin typeface="Source Sans Pro Light"/>
                <a:cs typeface="Source Sans Pro Light"/>
              </a:rPr>
              <a:t> </a:t>
            </a:r>
            <a:r>
              <a:rPr sz="1100" b="0" spc="-10" dirty="0">
                <a:solidFill>
                  <a:srgbClr val="E2E3E2"/>
                </a:solidFill>
                <a:latin typeface="Source Sans Pro Light"/>
                <a:cs typeface="Source Sans Pro Light"/>
              </a:rPr>
              <a:t>setting.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56824" y="3834009"/>
            <a:ext cx="6350" cy="3726179"/>
          </a:xfrm>
          <a:custGeom>
            <a:avLst/>
            <a:gdLst/>
            <a:ahLst/>
            <a:cxnLst/>
            <a:rect l="l" t="t" r="r" b="b"/>
            <a:pathLst>
              <a:path w="6350" h="3726179">
                <a:moveTo>
                  <a:pt x="6350" y="0"/>
                </a:moveTo>
                <a:lnTo>
                  <a:pt x="0" y="0"/>
                </a:lnTo>
                <a:lnTo>
                  <a:pt x="0" y="3725995"/>
                </a:lnTo>
                <a:lnTo>
                  <a:pt x="6350" y="3725995"/>
                </a:lnTo>
                <a:lnTo>
                  <a:pt x="6350" y="0"/>
                </a:lnTo>
                <a:close/>
              </a:path>
            </a:pathLst>
          </a:custGeom>
          <a:solidFill>
            <a:srgbClr val="EF4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885300" y="1951361"/>
            <a:ext cx="1962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sp>
        <p:nvSpPr>
          <p:cNvPr id="5" name="object 5"/>
          <p:cNvSpPr txBox="1"/>
          <p:nvPr/>
        </p:nvSpPr>
        <p:spPr>
          <a:xfrm rot="10800000">
            <a:off x="7580219" y="3071322"/>
            <a:ext cx="34940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65"/>
              </a:lnSpc>
            </a:pPr>
            <a:r>
              <a:rPr sz="2400" b="1" spc="-25" dirty="0">
                <a:solidFill>
                  <a:srgbClr val="FBAA2B"/>
                </a:solidFill>
                <a:latin typeface="Darkmode DarkmodeOn XBold"/>
                <a:cs typeface="Darkmode DarkmodeOn XBold"/>
              </a:rPr>
              <a:t>‘‘</a:t>
            </a:r>
            <a:endParaRPr sz="2400">
              <a:latin typeface="Darkmode DarkmodeOn XBold"/>
              <a:cs typeface="Darkmode DarkmodeOn X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95499" y="3801986"/>
            <a:ext cx="2847340" cy="268795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Dr.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Joseph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Finney,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5" dirty="0">
                <a:solidFill>
                  <a:srgbClr val="738188"/>
                </a:solidFill>
                <a:latin typeface="Source Sans Pro Light"/>
                <a:cs typeface="Source Sans Pro Light"/>
              </a:rPr>
              <a:t>MD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Assistant</a:t>
            </a:r>
            <a:r>
              <a:rPr sz="1100" b="0" i="1" spc="5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Professor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Pediatrics</a:t>
            </a:r>
            <a:endParaRPr sz="1100">
              <a:latin typeface="Source Sans Pro Light"/>
              <a:cs typeface="Source Sans Pro Light"/>
            </a:endParaRPr>
          </a:p>
          <a:p>
            <a:pPr marL="12700" marR="528320">
              <a:lnSpc>
                <a:spcPct val="113700"/>
              </a:lnSpc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Division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Pediatric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Emergency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Medicine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Director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Emergency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Medical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Services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Washington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University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Saint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Louis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50" dirty="0">
                <a:solidFill>
                  <a:srgbClr val="738188"/>
                </a:solidFill>
                <a:latin typeface="Source Sans Pro Light"/>
                <a:cs typeface="Source Sans Pro Light"/>
              </a:rPr>
              <a:t>&amp;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 Saint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Louis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Children’s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Hospital</a:t>
            </a:r>
            <a:endParaRPr sz="1100">
              <a:latin typeface="Source Sans Pro Light"/>
              <a:cs typeface="Source Sans Pro Ligh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50">
              <a:latin typeface="Source Sans Pro Light"/>
              <a:cs typeface="Source Sans Pro Light"/>
            </a:endParaRPr>
          </a:p>
          <a:p>
            <a:pPr marL="12700" marR="1019810">
              <a:lnSpc>
                <a:spcPct val="113700"/>
              </a:lnSpc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Dr.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Fahd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Ahmad,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MD,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20" dirty="0">
                <a:solidFill>
                  <a:srgbClr val="738188"/>
                </a:solidFill>
                <a:latin typeface="Source Sans Pro Light"/>
                <a:cs typeface="Source Sans Pro Light"/>
              </a:rPr>
              <a:t>MSCI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 Associate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Professor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Pediatrics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Division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Pediatric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Emergency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Medicine</a:t>
            </a:r>
            <a:endParaRPr sz="1100">
              <a:latin typeface="Source Sans Pro Light"/>
              <a:cs typeface="Source Sans Pro Light"/>
            </a:endParaRPr>
          </a:p>
          <a:p>
            <a:pPr marL="12700" marR="5080">
              <a:lnSpc>
                <a:spcPct val="113700"/>
              </a:lnSpc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Director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of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Research,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Associate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Fellowship</a:t>
            </a:r>
            <a:r>
              <a:rPr sz="1100" b="0" i="1" spc="7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Director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Washington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University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in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St.</a:t>
            </a:r>
            <a:r>
              <a:rPr sz="1100" b="0" i="1" spc="6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Louis</a:t>
            </a:r>
            <a:r>
              <a:rPr sz="1100" b="0" i="1" spc="7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50" dirty="0">
                <a:solidFill>
                  <a:srgbClr val="738188"/>
                </a:solidFill>
                <a:latin typeface="Source Sans Pro Light"/>
                <a:cs typeface="Source Sans Pro Light"/>
              </a:rPr>
              <a:t>&amp;</a:t>
            </a:r>
            <a:endParaRPr sz="1100">
              <a:latin typeface="Source Sans Pro Light"/>
              <a:cs typeface="Source Sans Pro Light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St.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Louis</a:t>
            </a:r>
            <a:r>
              <a:rPr sz="1100" b="0" i="1" spc="30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dirty="0">
                <a:solidFill>
                  <a:srgbClr val="738188"/>
                </a:solidFill>
                <a:latin typeface="Source Sans Pro Light"/>
                <a:cs typeface="Source Sans Pro Light"/>
              </a:rPr>
              <a:t>Children’s</a:t>
            </a:r>
            <a:r>
              <a:rPr sz="1100" b="0" i="1" spc="35" dirty="0">
                <a:solidFill>
                  <a:srgbClr val="738188"/>
                </a:solidFill>
                <a:latin typeface="Source Sans Pro Light"/>
                <a:cs typeface="Source Sans Pro Light"/>
              </a:rPr>
              <a:t> </a:t>
            </a:r>
            <a:r>
              <a:rPr sz="1100" b="0" i="1" spc="-10" dirty="0">
                <a:solidFill>
                  <a:srgbClr val="738188"/>
                </a:solidFill>
                <a:latin typeface="Source Sans Pro Light"/>
                <a:cs typeface="Source Sans Pro Light"/>
              </a:rPr>
              <a:t>Hospital</a:t>
            </a:r>
            <a:endParaRPr sz="1100">
              <a:latin typeface="Source Sans Pro Light"/>
              <a:cs typeface="Source Sans Pr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9349" y="408617"/>
            <a:ext cx="9969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8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The</a:t>
            </a:r>
            <a:r>
              <a:rPr spc="-70" dirty="0"/>
              <a:t> </a:t>
            </a:r>
            <a:r>
              <a:rPr dirty="0"/>
              <a:t>High-Performance</a:t>
            </a:r>
            <a:r>
              <a:rPr spc="-60" dirty="0"/>
              <a:t> </a:t>
            </a:r>
            <a:r>
              <a:rPr spc="-25" dirty="0"/>
              <a:t>ventilation </a:t>
            </a:r>
            <a:r>
              <a:rPr dirty="0"/>
              <a:t>expertise</a:t>
            </a:r>
            <a:r>
              <a:rPr spc="-25" dirty="0"/>
              <a:t> </a:t>
            </a:r>
            <a:r>
              <a:rPr dirty="0"/>
              <a:t>in</a:t>
            </a:r>
            <a:r>
              <a:rPr spc="-20" dirty="0"/>
              <a:t> </a:t>
            </a:r>
            <a:r>
              <a:rPr dirty="0"/>
              <a:t>their</a:t>
            </a:r>
            <a:r>
              <a:rPr spc="-20" dirty="0"/>
              <a:t> </a:t>
            </a:r>
            <a:r>
              <a:rPr spc="-10" dirty="0"/>
              <a:t>hands</a:t>
            </a:r>
            <a:r>
              <a:rPr spc="-10" dirty="0">
                <a:solidFill>
                  <a:srgbClr val="CC2028"/>
                </a:solidFill>
              </a:rPr>
              <a:t>.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359994" y="1400403"/>
            <a:ext cx="9972040" cy="5727700"/>
            <a:chOff x="359994" y="1400403"/>
            <a:chExt cx="9972040" cy="572770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59998" y="2300401"/>
              <a:ext cx="2406599" cy="48276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0008" y="1400403"/>
              <a:ext cx="3250183" cy="263160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994" y="2300414"/>
              <a:ext cx="4091990" cy="29591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80008" y="4112996"/>
              <a:ext cx="3252000" cy="3015005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0317500" y="415817"/>
            <a:ext cx="1003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FFFFFF"/>
                </a:solidFill>
                <a:latin typeface="Atlas Grotesk Medium"/>
                <a:cs typeface="Atlas Grotesk Medium"/>
              </a:rPr>
              <a:t>9</a:t>
            </a:r>
            <a:endParaRPr sz="900">
              <a:latin typeface="Atlas Grotesk Medium"/>
              <a:cs typeface="Atlas Grotesk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1741</Words>
  <Application>Microsoft Office PowerPoint</Application>
  <PresentationFormat>Personnalisé</PresentationFormat>
  <Paragraphs>151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2" baseType="lpstr">
      <vt:lpstr>Atlas Grotesk Medium</vt:lpstr>
      <vt:lpstr>Darkmode DarkmodeOn</vt:lpstr>
      <vt:lpstr>Darkmode DarkmodeOn Black</vt:lpstr>
      <vt:lpstr>Darkmode DarkmodeOn XBold</vt:lpstr>
      <vt:lpstr>Roboto</vt:lpstr>
      <vt:lpstr>Source Sans Pro</vt:lpstr>
      <vt:lpstr>Source Sans Pro Light</vt:lpstr>
      <vt:lpstr>Source Sans Pro Semibold</vt:lpstr>
      <vt:lpstr>Times New Roman</vt:lpstr>
      <vt:lpstr>Office Theme</vt:lpstr>
      <vt:lpstr>ARCHEON The High-Performance Ventilation.</vt:lpstr>
      <vt:lpstr>High-performance ventilation specialist.</vt:lpstr>
      <vt:lpstr>A well-known disruptive device.</vt:lpstr>
      <vt:lpstr>An answer to multiple health public issues.</vt:lpstr>
      <vt:lpstr>EOlife® A long-awaited AI-powered device.</vt:lpstr>
      <vt:lpstr>Présentation PowerPoint</vt:lpstr>
      <vt:lpstr>EOLIFE® RECEIVES FDA CLEARANCE.</vt:lpstr>
      <vt:lpstr>Présentation PowerPoint</vt:lpstr>
      <vt:lpstr>The High-Performance ventilation expertise in their hands.</vt:lpstr>
      <vt:lpstr>Medical Device Training tool</vt:lpstr>
      <vt:lpstr>References.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ARCHEON The High-Performance Ventilation.</dc:title>
  <cp:lastModifiedBy>Emmanuel Mora Corral</cp:lastModifiedBy>
  <cp:revision>4</cp:revision>
  <dcterms:created xsi:type="dcterms:W3CDTF">2023-11-24T11:01:37Z</dcterms:created>
  <dcterms:modified xsi:type="dcterms:W3CDTF">2023-11-24T11:25:19Z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2023-04-12T00:00:00Z</vt:filetime>
  </property>
  <property fmtid="{D5CDD505-2E9C-101B-9397-08002B2CF9AE}" pid="3" name="Creator">
    <vt:lpwstr>Adobe InDesign 18.2 (Windows)</vt:lpwstr>
  </property>
  <property fmtid="{D5CDD505-2E9C-101B-9397-08002B2CF9AE}" pid="4" name="LastSaved">
    <vt:filetime>2023-11-24T00:00:00Z</vt:filetime>
  </property>
  <property fmtid="{D5CDD505-2E9C-101B-9397-08002B2CF9AE}" pid="5" name="Producer">
    <vt:lpwstr>Adobe PDF Library 17.0</vt:lpwstr>
  </property>
</Properties>
</file>