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3" d="100"/>
          <a:sy n="133" d="100"/>
        </p:scale>
        <p:origin x="1836" y="1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bg1"/>
                </a:solidFill>
                <a:latin typeface="Darkmode DarkmodeOn XBold"/>
                <a:cs typeface="Darkmode DarkmodeOn X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E2E3E2"/>
                </a:solidFill>
                <a:latin typeface="Source Sans Pro Light"/>
                <a:cs typeface="Source Sans Pr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Darkmode DarkmodeOn XBold"/>
                <a:cs typeface="Darkmode DarkmodeOn X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E2E3E2"/>
                </a:solidFill>
                <a:latin typeface="Source Sans Pro Light"/>
                <a:cs typeface="Source Sans Pr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Darkmode DarkmodeOn XBold"/>
                <a:cs typeface="Darkmode DarkmodeOn X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"/>
            <a:ext cx="10692003" cy="755999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Darkmode DarkmodeOn XBold"/>
                <a:cs typeface="Darkmode DarkmodeOn X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2"/>
            <a:ext cx="10692130" cy="756030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10692003" y="0"/>
                </a:moveTo>
                <a:lnTo>
                  <a:pt x="0" y="0"/>
                </a:lnTo>
                <a:lnTo>
                  <a:pt x="0" y="7559992"/>
                </a:lnTo>
                <a:lnTo>
                  <a:pt x="10692003" y="7559992"/>
                </a:lnTo>
                <a:lnTo>
                  <a:pt x="10692003" y="0"/>
                </a:lnTo>
                <a:close/>
              </a:path>
            </a:pathLst>
          </a:custGeom>
          <a:solidFill>
            <a:srgbClr val="1116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74600" y="687161"/>
            <a:ext cx="4142104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bg1"/>
                </a:solidFill>
                <a:latin typeface="Darkmode DarkmodeOn XBold"/>
                <a:cs typeface="Darkmode DarkmodeOn X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7300" y="1749744"/>
            <a:ext cx="9159875" cy="34550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E2E3E2"/>
                </a:solidFill>
                <a:latin typeface="Source Sans Pro Light"/>
                <a:cs typeface="Source Sans Pr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hyperlink" Target="http://www.archeon-medical.com/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106299" y="12"/>
            <a:ext cx="5586095" cy="7560309"/>
            <a:chOff x="5106299" y="12"/>
            <a:chExt cx="5586095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06299" y="12"/>
              <a:ext cx="5585690" cy="755999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9184678" y="457212"/>
              <a:ext cx="401955" cy="561340"/>
            </a:xfrm>
            <a:custGeom>
              <a:avLst/>
              <a:gdLst/>
              <a:ahLst/>
              <a:cxnLst/>
              <a:rect l="l" t="t" r="r" b="b"/>
              <a:pathLst>
                <a:path w="401954" h="561340">
                  <a:moveTo>
                    <a:pt x="401624" y="219633"/>
                  </a:moveTo>
                  <a:lnTo>
                    <a:pt x="363435" y="221284"/>
                  </a:lnTo>
                  <a:lnTo>
                    <a:pt x="323926" y="228727"/>
                  </a:lnTo>
                  <a:lnTo>
                    <a:pt x="277723" y="246494"/>
                  </a:lnTo>
                  <a:lnTo>
                    <a:pt x="262280" y="254254"/>
                  </a:lnTo>
                  <a:lnTo>
                    <a:pt x="262280" y="354114"/>
                  </a:lnTo>
                  <a:lnTo>
                    <a:pt x="242811" y="372097"/>
                  </a:lnTo>
                  <a:lnTo>
                    <a:pt x="242811" y="264909"/>
                  </a:lnTo>
                  <a:lnTo>
                    <a:pt x="170688" y="307797"/>
                  </a:lnTo>
                  <a:lnTo>
                    <a:pt x="160464" y="313613"/>
                  </a:lnTo>
                  <a:lnTo>
                    <a:pt x="160515" y="444804"/>
                  </a:lnTo>
                  <a:lnTo>
                    <a:pt x="141351" y="462788"/>
                  </a:lnTo>
                  <a:lnTo>
                    <a:pt x="141351" y="323900"/>
                  </a:lnTo>
                  <a:lnTo>
                    <a:pt x="126555" y="331139"/>
                  </a:lnTo>
                  <a:lnTo>
                    <a:pt x="81775" y="347726"/>
                  </a:lnTo>
                  <a:lnTo>
                    <a:pt x="41808" y="354749"/>
                  </a:lnTo>
                  <a:lnTo>
                    <a:pt x="15748" y="355968"/>
                  </a:lnTo>
                  <a:lnTo>
                    <a:pt x="0" y="355714"/>
                  </a:lnTo>
                  <a:lnTo>
                    <a:pt x="0" y="560882"/>
                  </a:lnTo>
                  <a:lnTo>
                    <a:pt x="401624" y="491629"/>
                  </a:lnTo>
                  <a:lnTo>
                    <a:pt x="401624" y="219633"/>
                  </a:lnTo>
                  <a:close/>
                </a:path>
                <a:path w="401954" h="561340">
                  <a:moveTo>
                    <a:pt x="401624" y="0"/>
                  </a:moveTo>
                  <a:lnTo>
                    <a:pt x="0" y="69240"/>
                  </a:lnTo>
                  <a:lnTo>
                    <a:pt x="0" y="339255"/>
                  </a:lnTo>
                  <a:lnTo>
                    <a:pt x="16065" y="339344"/>
                  </a:lnTo>
                  <a:lnTo>
                    <a:pt x="36309" y="338353"/>
                  </a:lnTo>
                  <a:lnTo>
                    <a:pt x="77698" y="332193"/>
                  </a:lnTo>
                  <a:lnTo>
                    <a:pt x="125437" y="313880"/>
                  </a:lnTo>
                  <a:lnTo>
                    <a:pt x="141351" y="199072"/>
                  </a:lnTo>
                  <a:lnTo>
                    <a:pt x="160413" y="183997"/>
                  </a:lnTo>
                  <a:lnTo>
                    <a:pt x="160451" y="295160"/>
                  </a:lnTo>
                  <a:lnTo>
                    <a:pt x="232168" y="252476"/>
                  </a:lnTo>
                  <a:lnTo>
                    <a:pt x="242798" y="246430"/>
                  </a:lnTo>
                  <a:lnTo>
                    <a:pt x="242798" y="108851"/>
                  </a:lnTo>
                  <a:lnTo>
                    <a:pt x="262280" y="90843"/>
                  </a:lnTo>
                  <a:lnTo>
                    <a:pt x="262280" y="236042"/>
                  </a:lnTo>
                  <a:lnTo>
                    <a:pt x="276580" y="229120"/>
                  </a:lnTo>
                  <a:lnTo>
                    <a:pt x="319849" y="213194"/>
                  </a:lnTo>
                  <a:lnTo>
                    <a:pt x="360299" y="205574"/>
                  </a:lnTo>
                  <a:lnTo>
                    <a:pt x="401624" y="203479"/>
                  </a:lnTo>
                  <a:lnTo>
                    <a:pt x="4016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65366" y="641332"/>
              <a:ext cx="167386" cy="192595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638284" y="641070"/>
              <a:ext cx="129539" cy="193040"/>
            </a:xfrm>
            <a:custGeom>
              <a:avLst/>
              <a:gdLst/>
              <a:ahLst/>
              <a:cxnLst/>
              <a:rect l="l" t="t" r="r" b="b"/>
              <a:pathLst>
                <a:path w="129540" h="193040">
                  <a:moveTo>
                    <a:pt x="129159" y="0"/>
                  </a:moveTo>
                  <a:lnTo>
                    <a:pt x="0" y="0"/>
                  </a:lnTo>
                  <a:lnTo>
                    <a:pt x="0" y="16510"/>
                  </a:lnTo>
                  <a:lnTo>
                    <a:pt x="0" y="86360"/>
                  </a:lnTo>
                  <a:lnTo>
                    <a:pt x="0" y="102870"/>
                  </a:lnTo>
                  <a:lnTo>
                    <a:pt x="0" y="176530"/>
                  </a:lnTo>
                  <a:lnTo>
                    <a:pt x="0" y="193040"/>
                  </a:lnTo>
                  <a:lnTo>
                    <a:pt x="129159" y="193040"/>
                  </a:lnTo>
                  <a:lnTo>
                    <a:pt x="129159" y="176530"/>
                  </a:lnTo>
                  <a:lnTo>
                    <a:pt x="19050" y="176530"/>
                  </a:lnTo>
                  <a:lnTo>
                    <a:pt x="19050" y="102870"/>
                  </a:lnTo>
                  <a:lnTo>
                    <a:pt x="115303" y="102870"/>
                  </a:lnTo>
                  <a:lnTo>
                    <a:pt x="115303" y="86360"/>
                  </a:lnTo>
                  <a:lnTo>
                    <a:pt x="19050" y="86360"/>
                  </a:lnTo>
                  <a:lnTo>
                    <a:pt x="19050" y="16510"/>
                  </a:lnTo>
                  <a:lnTo>
                    <a:pt x="129159" y="16510"/>
                  </a:lnTo>
                  <a:lnTo>
                    <a:pt x="1291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819376" y="641217"/>
              <a:ext cx="197827" cy="19267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69142" y="641064"/>
              <a:ext cx="158775" cy="19302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9819373" y="894854"/>
              <a:ext cx="415925" cy="52705"/>
            </a:xfrm>
            <a:custGeom>
              <a:avLst/>
              <a:gdLst/>
              <a:ahLst/>
              <a:cxnLst/>
              <a:rect l="l" t="t" r="r" b="b"/>
              <a:pathLst>
                <a:path w="415925" h="52705">
                  <a:moveTo>
                    <a:pt x="57543" y="368"/>
                  </a:moveTo>
                  <a:lnTo>
                    <a:pt x="50647" y="368"/>
                  </a:lnTo>
                  <a:lnTo>
                    <a:pt x="28892" y="39179"/>
                  </a:lnTo>
                  <a:lnTo>
                    <a:pt x="6896" y="368"/>
                  </a:lnTo>
                  <a:lnTo>
                    <a:pt x="0" y="368"/>
                  </a:lnTo>
                  <a:lnTo>
                    <a:pt x="0" y="52120"/>
                  </a:lnTo>
                  <a:lnTo>
                    <a:pt x="5219" y="52120"/>
                  </a:lnTo>
                  <a:lnTo>
                    <a:pt x="5219" y="7467"/>
                  </a:lnTo>
                  <a:lnTo>
                    <a:pt x="27292" y="46570"/>
                  </a:lnTo>
                  <a:lnTo>
                    <a:pt x="30340" y="46570"/>
                  </a:lnTo>
                  <a:lnTo>
                    <a:pt x="52324" y="7467"/>
                  </a:lnTo>
                  <a:lnTo>
                    <a:pt x="52412" y="52120"/>
                  </a:lnTo>
                  <a:lnTo>
                    <a:pt x="57543" y="52120"/>
                  </a:lnTo>
                  <a:lnTo>
                    <a:pt x="57543" y="368"/>
                  </a:lnTo>
                  <a:close/>
                </a:path>
                <a:path w="415925" h="52705">
                  <a:moveTo>
                    <a:pt x="123444" y="47536"/>
                  </a:moveTo>
                  <a:lnTo>
                    <a:pt x="90373" y="47536"/>
                  </a:lnTo>
                  <a:lnTo>
                    <a:pt x="90373" y="28092"/>
                  </a:lnTo>
                  <a:lnTo>
                    <a:pt x="119024" y="28092"/>
                  </a:lnTo>
                  <a:lnTo>
                    <a:pt x="119024" y="23507"/>
                  </a:lnTo>
                  <a:lnTo>
                    <a:pt x="90373" y="23507"/>
                  </a:lnTo>
                  <a:lnTo>
                    <a:pt x="90373" y="5029"/>
                  </a:lnTo>
                  <a:lnTo>
                    <a:pt x="122389" y="5029"/>
                  </a:lnTo>
                  <a:lnTo>
                    <a:pt x="122389" y="444"/>
                  </a:lnTo>
                  <a:lnTo>
                    <a:pt x="84836" y="444"/>
                  </a:lnTo>
                  <a:lnTo>
                    <a:pt x="84836" y="52120"/>
                  </a:lnTo>
                  <a:lnTo>
                    <a:pt x="123444" y="52120"/>
                  </a:lnTo>
                  <a:lnTo>
                    <a:pt x="123444" y="47536"/>
                  </a:lnTo>
                  <a:close/>
                </a:path>
                <a:path w="415925" h="52705">
                  <a:moveTo>
                    <a:pt x="198081" y="21526"/>
                  </a:moveTo>
                  <a:lnTo>
                    <a:pt x="196811" y="17157"/>
                  </a:lnTo>
                  <a:lnTo>
                    <a:pt x="192468" y="10375"/>
                  </a:lnTo>
                  <a:lnTo>
                    <a:pt x="192468" y="22364"/>
                  </a:lnTo>
                  <a:lnTo>
                    <a:pt x="192468" y="30251"/>
                  </a:lnTo>
                  <a:lnTo>
                    <a:pt x="173570" y="47523"/>
                  </a:lnTo>
                  <a:lnTo>
                    <a:pt x="152171" y="47523"/>
                  </a:lnTo>
                  <a:lnTo>
                    <a:pt x="152171" y="5016"/>
                  </a:lnTo>
                  <a:lnTo>
                    <a:pt x="173393" y="5016"/>
                  </a:lnTo>
                  <a:lnTo>
                    <a:pt x="192468" y="22364"/>
                  </a:lnTo>
                  <a:lnTo>
                    <a:pt x="192468" y="10375"/>
                  </a:lnTo>
                  <a:lnTo>
                    <a:pt x="191731" y="9220"/>
                  </a:lnTo>
                  <a:lnTo>
                    <a:pt x="188252" y="6108"/>
                  </a:lnTo>
                  <a:lnTo>
                    <a:pt x="186118" y="5016"/>
                  </a:lnTo>
                  <a:lnTo>
                    <a:pt x="179425" y="1574"/>
                  </a:lnTo>
                  <a:lnTo>
                    <a:pt x="174536" y="431"/>
                  </a:lnTo>
                  <a:lnTo>
                    <a:pt x="146634" y="431"/>
                  </a:lnTo>
                  <a:lnTo>
                    <a:pt x="146634" y="52108"/>
                  </a:lnTo>
                  <a:lnTo>
                    <a:pt x="174434" y="52108"/>
                  </a:lnTo>
                  <a:lnTo>
                    <a:pt x="179362" y="50977"/>
                  </a:lnTo>
                  <a:lnTo>
                    <a:pt x="186118" y="47523"/>
                  </a:lnTo>
                  <a:lnTo>
                    <a:pt x="188239" y="46443"/>
                  </a:lnTo>
                  <a:lnTo>
                    <a:pt x="191731" y="43345"/>
                  </a:lnTo>
                  <a:lnTo>
                    <a:pt x="196811" y="35458"/>
                  </a:lnTo>
                  <a:lnTo>
                    <a:pt x="198081" y="31089"/>
                  </a:lnTo>
                  <a:lnTo>
                    <a:pt x="198081" y="21526"/>
                  </a:lnTo>
                  <a:close/>
                </a:path>
                <a:path w="415925" h="52705">
                  <a:moveTo>
                    <a:pt x="225450" y="431"/>
                  </a:moveTo>
                  <a:lnTo>
                    <a:pt x="219913" y="431"/>
                  </a:lnTo>
                  <a:lnTo>
                    <a:pt x="219913" y="52108"/>
                  </a:lnTo>
                  <a:lnTo>
                    <a:pt x="225450" y="52108"/>
                  </a:lnTo>
                  <a:lnTo>
                    <a:pt x="225450" y="431"/>
                  </a:lnTo>
                  <a:close/>
                </a:path>
                <a:path w="415925" h="52705">
                  <a:moveTo>
                    <a:pt x="296875" y="44869"/>
                  </a:moveTo>
                  <a:lnTo>
                    <a:pt x="293509" y="41541"/>
                  </a:lnTo>
                  <a:lnTo>
                    <a:pt x="291211" y="43522"/>
                  </a:lnTo>
                  <a:lnTo>
                    <a:pt x="288582" y="45059"/>
                  </a:lnTo>
                  <a:lnTo>
                    <a:pt x="282702" y="47269"/>
                  </a:lnTo>
                  <a:lnTo>
                    <a:pt x="279679" y="47828"/>
                  </a:lnTo>
                  <a:lnTo>
                    <a:pt x="272237" y="47828"/>
                  </a:lnTo>
                  <a:lnTo>
                    <a:pt x="252895" y="30111"/>
                  </a:lnTo>
                  <a:lnTo>
                    <a:pt x="252895" y="22225"/>
                  </a:lnTo>
                  <a:lnTo>
                    <a:pt x="272237" y="4508"/>
                  </a:lnTo>
                  <a:lnTo>
                    <a:pt x="279730" y="4508"/>
                  </a:lnTo>
                  <a:lnTo>
                    <a:pt x="282778" y="5080"/>
                  </a:lnTo>
                  <a:lnTo>
                    <a:pt x="285724" y="6210"/>
                  </a:lnTo>
                  <a:lnTo>
                    <a:pt x="288671" y="7340"/>
                  </a:lnTo>
                  <a:lnTo>
                    <a:pt x="291261" y="8915"/>
                  </a:lnTo>
                  <a:lnTo>
                    <a:pt x="293509" y="10947"/>
                  </a:lnTo>
                  <a:lnTo>
                    <a:pt x="296799" y="7391"/>
                  </a:lnTo>
                  <a:lnTo>
                    <a:pt x="294119" y="5080"/>
                  </a:lnTo>
                  <a:lnTo>
                    <a:pt x="291020" y="3263"/>
                  </a:lnTo>
                  <a:lnTo>
                    <a:pt x="283959" y="647"/>
                  </a:lnTo>
                  <a:lnTo>
                    <a:pt x="280289" y="0"/>
                  </a:lnTo>
                  <a:lnTo>
                    <a:pt x="271195" y="0"/>
                  </a:lnTo>
                  <a:lnTo>
                    <a:pt x="247281" y="21386"/>
                  </a:lnTo>
                  <a:lnTo>
                    <a:pt x="247281" y="30949"/>
                  </a:lnTo>
                  <a:lnTo>
                    <a:pt x="271043" y="52552"/>
                  </a:lnTo>
                  <a:lnTo>
                    <a:pt x="280073" y="52552"/>
                  </a:lnTo>
                  <a:lnTo>
                    <a:pt x="283743" y="51866"/>
                  </a:lnTo>
                  <a:lnTo>
                    <a:pt x="290918" y="49110"/>
                  </a:lnTo>
                  <a:lnTo>
                    <a:pt x="294093" y="47231"/>
                  </a:lnTo>
                  <a:lnTo>
                    <a:pt x="296875" y="44869"/>
                  </a:lnTo>
                  <a:close/>
                </a:path>
                <a:path w="415925" h="52705">
                  <a:moveTo>
                    <a:pt x="366306" y="52108"/>
                  </a:moveTo>
                  <a:lnTo>
                    <a:pt x="359575" y="38366"/>
                  </a:lnTo>
                  <a:lnTo>
                    <a:pt x="357327" y="33782"/>
                  </a:lnTo>
                  <a:lnTo>
                    <a:pt x="351459" y="21793"/>
                  </a:lnTo>
                  <a:lnTo>
                    <a:pt x="351459" y="33782"/>
                  </a:lnTo>
                  <a:lnTo>
                    <a:pt x="324650" y="33782"/>
                  </a:lnTo>
                  <a:lnTo>
                    <a:pt x="337972" y="5842"/>
                  </a:lnTo>
                  <a:lnTo>
                    <a:pt x="351459" y="33782"/>
                  </a:lnTo>
                  <a:lnTo>
                    <a:pt x="351459" y="21793"/>
                  </a:lnTo>
                  <a:lnTo>
                    <a:pt x="343662" y="5842"/>
                  </a:lnTo>
                  <a:lnTo>
                    <a:pt x="341020" y="444"/>
                  </a:lnTo>
                  <a:lnTo>
                    <a:pt x="335241" y="444"/>
                  </a:lnTo>
                  <a:lnTo>
                    <a:pt x="309968" y="52108"/>
                  </a:lnTo>
                  <a:lnTo>
                    <a:pt x="315899" y="52108"/>
                  </a:lnTo>
                  <a:lnTo>
                    <a:pt x="322478" y="38366"/>
                  </a:lnTo>
                  <a:lnTo>
                    <a:pt x="353618" y="38366"/>
                  </a:lnTo>
                  <a:lnTo>
                    <a:pt x="360286" y="52108"/>
                  </a:lnTo>
                  <a:lnTo>
                    <a:pt x="366306" y="52108"/>
                  </a:lnTo>
                  <a:close/>
                </a:path>
                <a:path w="415925" h="52705">
                  <a:moveTo>
                    <a:pt x="415417" y="47536"/>
                  </a:moveTo>
                  <a:lnTo>
                    <a:pt x="390702" y="47536"/>
                  </a:lnTo>
                  <a:lnTo>
                    <a:pt x="390702" y="444"/>
                  </a:lnTo>
                  <a:lnTo>
                    <a:pt x="385165" y="444"/>
                  </a:lnTo>
                  <a:lnTo>
                    <a:pt x="385165" y="52120"/>
                  </a:lnTo>
                  <a:lnTo>
                    <a:pt x="415417" y="52120"/>
                  </a:lnTo>
                  <a:lnTo>
                    <a:pt x="415417" y="4753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36062" y="641193"/>
              <a:ext cx="193725" cy="1929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781496" y="641196"/>
              <a:ext cx="131940" cy="192836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2092100" y="2156132"/>
            <a:ext cx="5509260" cy="175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600"/>
              </a:lnSpc>
              <a:spcBef>
                <a:spcPts val="100"/>
              </a:spcBef>
            </a:pPr>
            <a:r>
              <a:rPr sz="4000" b="1" spc="-10" dirty="0">
                <a:solidFill>
                  <a:srgbClr val="FFFFFF"/>
                </a:solidFill>
                <a:latin typeface="Darkmode DarkmodeOn XBold"/>
                <a:cs typeface="Darkmode DarkmodeOn XBold"/>
              </a:rPr>
              <a:t>ARCHEON</a:t>
            </a:r>
            <a:endParaRPr sz="4000">
              <a:latin typeface="Darkmode DarkmodeOn XBold"/>
              <a:cs typeface="Darkmode DarkmodeOn XBold"/>
            </a:endParaRPr>
          </a:p>
          <a:p>
            <a:pPr marL="12700">
              <a:lnSpc>
                <a:spcPts val="4400"/>
              </a:lnSpc>
            </a:pPr>
            <a:r>
              <a:rPr sz="4000" b="1" dirty="0">
                <a:solidFill>
                  <a:srgbClr val="FFFFFF"/>
                </a:solidFill>
                <a:latin typeface="Darkmode DarkmodeOn XBold"/>
                <a:cs typeface="Darkmode DarkmodeOn XBold"/>
              </a:rPr>
              <a:t>La</a:t>
            </a:r>
            <a:r>
              <a:rPr sz="4000" b="1" spc="-120" dirty="0">
                <a:solidFill>
                  <a:srgbClr val="FFFFFF"/>
                </a:solidFill>
                <a:latin typeface="Darkmode DarkmodeOn XBold"/>
                <a:cs typeface="Darkmode DarkmodeOn XBold"/>
              </a:rPr>
              <a:t> </a:t>
            </a:r>
            <a:r>
              <a:rPr sz="4000" b="1" spc="-10" dirty="0">
                <a:solidFill>
                  <a:srgbClr val="FFFFFF"/>
                </a:solidFill>
                <a:latin typeface="Darkmode DarkmodeOn XBold"/>
                <a:cs typeface="Darkmode DarkmodeOn XBold"/>
              </a:rPr>
              <a:t>ventilation</a:t>
            </a:r>
            <a:endParaRPr sz="4000">
              <a:latin typeface="Darkmode DarkmodeOn XBold"/>
              <a:cs typeface="Darkmode DarkmodeOn XBold"/>
            </a:endParaRPr>
          </a:p>
          <a:p>
            <a:pPr marL="12700">
              <a:lnSpc>
                <a:spcPts val="4600"/>
              </a:lnSpc>
            </a:pPr>
            <a:r>
              <a:rPr sz="4000" b="1" dirty="0">
                <a:solidFill>
                  <a:srgbClr val="FFFFFF"/>
                </a:solidFill>
                <a:latin typeface="Darkmode DarkmodeOn XBold"/>
                <a:cs typeface="Darkmode DarkmodeOn XBold"/>
              </a:rPr>
              <a:t>de</a:t>
            </a:r>
            <a:r>
              <a:rPr sz="4000" b="1" spc="-165" dirty="0">
                <a:solidFill>
                  <a:srgbClr val="FFFFFF"/>
                </a:solidFill>
                <a:latin typeface="Darkmode DarkmodeOn XBold"/>
                <a:cs typeface="Darkmode DarkmodeOn XBold"/>
              </a:rPr>
              <a:t> </a:t>
            </a:r>
            <a:r>
              <a:rPr sz="4000" b="1" spc="-10" dirty="0">
                <a:solidFill>
                  <a:srgbClr val="FFFFFF"/>
                </a:solidFill>
                <a:latin typeface="Darkmode DarkmodeOn XBold"/>
                <a:cs typeface="Darkmode DarkmodeOn XBold"/>
              </a:rPr>
              <a:t>haute</a:t>
            </a:r>
            <a:r>
              <a:rPr sz="4000" b="1" spc="-165" dirty="0">
                <a:solidFill>
                  <a:srgbClr val="FFFFFF"/>
                </a:solidFill>
                <a:latin typeface="Darkmode DarkmodeOn XBold"/>
                <a:cs typeface="Darkmode DarkmodeOn XBold"/>
              </a:rPr>
              <a:t> </a:t>
            </a:r>
            <a:r>
              <a:rPr sz="4000" b="1" spc="-50" dirty="0">
                <a:solidFill>
                  <a:srgbClr val="FFFFFF"/>
                </a:solidFill>
                <a:latin typeface="Darkmode DarkmodeOn XBold"/>
                <a:cs typeface="Darkmode DarkmodeOn XBold"/>
              </a:rPr>
              <a:t>performance</a:t>
            </a:r>
            <a:r>
              <a:rPr sz="4000" b="1" spc="-50" dirty="0">
                <a:solidFill>
                  <a:srgbClr val="CC2028"/>
                </a:solidFill>
                <a:latin typeface="Darkmode DarkmodeOn XBold"/>
                <a:cs typeface="Darkmode DarkmodeOn XBold"/>
              </a:rPr>
              <a:t>.</a:t>
            </a:r>
            <a:endParaRPr sz="4000">
              <a:latin typeface="Darkmode DarkmodeOn XBold"/>
              <a:cs typeface="Darkmode DarkmodeOn X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7300" y="687161"/>
            <a:ext cx="3889375" cy="21736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45669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231F20"/>
                </a:solidFill>
                <a:latin typeface="Darkmode DarkmodeOn XBold"/>
                <a:cs typeface="Darkmode DarkmodeOn XBold"/>
              </a:rPr>
              <a:t>Une </a:t>
            </a:r>
            <a:r>
              <a:rPr sz="2400" b="1" spc="-10" dirty="0">
                <a:solidFill>
                  <a:srgbClr val="231F20"/>
                </a:solidFill>
                <a:latin typeface="Darkmode DarkmodeOn XBold"/>
                <a:cs typeface="Darkmode DarkmodeOn XBold"/>
              </a:rPr>
              <a:t>technologie unique</a:t>
            </a:r>
            <a:r>
              <a:rPr sz="2400" b="1" spc="-10" dirty="0">
                <a:solidFill>
                  <a:srgbClr val="CC2028"/>
                </a:solidFill>
                <a:latin typeface="Darkmode DarkmodeOn XBold"/>
                <a:cs typeface="Darkmode DarkmodeOn XBold"/>
              </a:rPr>
              <a:t>.</a:t>
            </a:r>
            <a:endParaRPr sz="2400">
              <a:latin typeface="Darkmode DarkmodeOn XBold"/>
              <a:cs typeface="Darkmode DarkmodeOn XBold"/>
            </a:endParaRPr>
          </a:p>
          <a:p>
            <a:pPr marL="12700" marR="5080">
              <a:lnSpc>
                <a:spcPct val="113700"/>
              </a:lnSpc>
              <a:spcBef>
                <a:spcPts val="650"/>
              </a:spcBef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produits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EOlife®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s’adaptent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à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chaque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ballon,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masque,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sonde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endotrachéale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pour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mesurer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donner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un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retour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1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EN</a:t>
            </a:r>
            <a:r>
              <a:rPr sz="1100" b="1" spc="50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TEMPS</a:t>
            </a:r>
            <a:r>
              <a:rPr sz="1100" b="1" spc="50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20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RÉEL</a:t>
            </a:r>
            <a:r>
              <a:rPr sz="1100" b="1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sur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valeurs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du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volume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insufflé,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volume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courant,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ainsi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que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 fréquence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l’apparition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fuites.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deux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appareils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ont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mêmes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fonctionnalités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excepté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fait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qu’EOlife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X®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permet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le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 téléchargement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données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via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Bluetooth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0" dirty="0">
                <a:solidFill>
                  <a:srgbClr val="111619"/>
                </a:solidFill>
                <a:latin typeface="Source Sans Pro Light"/>
                <a:cs typeface="Source Sans Pro Light"/>
              </a:rPr>
              <a:t>peut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 également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enregistrer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qualité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‘‘à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l’aveugle’’.</a:t>
            </a:r>
            <a:endParaRPr sz="1100">
              <a:latin typeface="Source Sans Pro Light"/>
              <a:cs typeface="Source Sans Pro Light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632000" y="1"/>
            <a:ext cx="9060002" cy="7560010"/>
            <a:chOff x="1632000" y="1"/>
            <a:chExt cx="9060002" cy="756001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2000" y="12"/>
              <a:ext cx="9060002" cy="755999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446350" y="5274011"/>
              <a:ext cx="0" cy="2286000"/>
            </a:xfrm>
            <a:custGeom>
              <a:avLst/>
              <a:gdLst/>
              <a:ahLst/>
              <a:cxnLst/>
              <a:rect l="l" t="t" r="r" b="b"/>
              <a:pathLst>
                <a:path h="2286000">
                  <a:moveTo>
                    <a:pt x="0" y="0"/>
                  </a:moveTo>
                  <a:lnTo>
                    <a:pt x="0" y="2285993"/>
                  </a:lnTo>
                </a:path>
              </a:pathLst>
            </a:custGeom>
            <a:ln w="12700">
              <a:solidFill>
                <a:srgbClr val="738188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446350" y="1"/>
              <a:ext cx="0" cy="2844165"/>
            </a:xfrm>
            <a:custGeom>
              <a:avLst/>
              <a:gdLst/>
              <a:ahLst/>
              <a:cxnLst/>
              <a:rect l="l" t="t" r="r" b="b"/>
              <a:pathLst>
                <a:path h="2844165">
                  <a:moveTo>
                    <a:pt x="0" y="0"/>
                  </a:moveTo>
                  <a:lnTo>
                    <a:pt x="0" y="2843999"/>
                  </a:lnTo>
                </a:path>
              </a:pathLst>
            </a:custGeom>
            <a:ln w="12700">
              <a:solidFill>
                <a:srgbClr val="738188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812001" y="4601655"/>
              <a:ext cx="2736215" cy="0"/>
            </a:xfrm>
            <a:custGeom>
              <a:avLst/>
              <a:gdLst/>
              <a:ahLst/>
              <a:cxnLst/>
              <a:rect l="l" t="t" r="r" b="b"/>
              <a:pathLst>
                <a:path w="2736215">
                  <a:moveTo>
                    <a:pt x="2735999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FBAA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9167300" y="4143745"/>
            <a:ext cx="1301115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700"/>
              </a:lnSpc>
              <a:spcBef>
                <a:spcPts val="100"/>
              </a:spcBef>
            </a:pPr>
            <a:r>
              <a:rPr sz="1100" b="1" dirty="0">
                <a:latin typeface="Source Sans Pro Semibold"/>
                <a:cs typeface="Source Sans Pro Semibold"/>
              </a:rPr>
              <a:t>Retour</a:t>
            </a:r>
            <a:r>
              <a:rPr sz="1100" b="1" spc="30" dirty="0">
                <a:latin typeface="Source Sans Pro Semibold"/>
                <a:cs typeface="Source Sans Pro Semibold"/>
              </a:rPr>
              <a:t> </a:t>
            </a:r>
            <a:r>
              <a:rPr sz="1100" b="1" dirty="0">
                <a:latin typeface="Source Sans Pro Semibold"/>
                <a:cs typeface="Source Sans Pro Semibold"/>
              </a:rPr>
              <a:t>en</a:t>
            </a:r>
            <a:r>
              <a:rPr sz="1100" b="1" spc="30" dirty="0">
                <a:latin typeface="Source Sans Pro Semibold"/>
                <a:cs typeface="Source Sans Pro Semibold"/>
              </a:rPr>
              <a:t> </a:t>
            </a:r>
            <a:r>
              <a:rPr sz="1100" b="1" dirty="0">
                <a:latin typeface="Source Sans Pro Semibold"/>
                <a:cs typeface="Source Sans Pro Semibold"/>
              </a:rPr>
              <a:t>temps</a:t>
            </a:r>
            <a:r>
              <a:rPr sz="1100" b="1" spc="35" dirty="0">
                <a:latin typeface="Source Sans Pro Semibold"/>
                <a:cs typeface="Source Sans Pro Semibold"/>
              </a:rPr>
              <a:t> </a:t>
            </a:r>
            <a:r>
              <a:rPr sz="1100" b="1" spc="-20" dirty="0">
                <a:latin typeface="Source Sans Pro Semibold"/>
                <a:cs typeface="Source Sans Pro Semibold"/>
              </a:rPr>
              <a:t>réel</a:t>
            </a:r>
            <a:r>
              <a:rPr sz="1100" b="1" dirty="0">
                <a:latin typeface="Source Sans Pro Semibold"/>
                <a:cs typeface="Source Sans Pro Semibold"/>
              </a:rPr>
              <a:t> du</a:t>
            </a:r>
            <a:r>
              <a:rPr sz="1100" b="1" spc="45" dirty="0">
                <a:latin typeface="Source Sans Pro Semibold"/>
                <a:cs typeface="Source Sans Pro Semibold"/>
              </a:rPr>
              <a:t> </a:t>
            </a:r>
            <a:r>
              <a:rPr sz="1100" b="1" dirty="0">
                <a:latin typeface="Source Sans Pro Semibold"/>
                <a:cs typeface="Source Sans Pro Semibold"/>
              </a:rPr>
              <a:t>volume</a:t>
            </a:r>
            <a:r>
              <a:rPr sz="1100" b="1" spc="45" dirty="0">
                <a:latin typeface="Source Sans Pro Semibold"/>
                <a:cs typeface="Source Sans Pro Semibold"/>
              </a:rPr>
              <a:t> </a:t>
            </a:r>
            <a:r>
              <a:rPr sz="1100" b="1" spc="-10" dirty="0">
                <a:latin typeface="Source Sans Pro Semibold"/>
                <a:cs typeface="Source Sans Pro Semibold"/>
              </a:rPr>
              <a:t>insufflé</a:t>
            </a:r>
            <a:endParaRPr sz="1100">
              <a:latin typeface="Source Sans Pro Semibold"/>
              <a:cs typeface="Source Sans Pro Semibold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068000" y="4116358"/>
            <a:ext cx="2736215" cy="0"/>
          </a:xfrm>
          <a:custGeom>
            <a:avLst/>
            <a:gdLst/>
            <a:ahLst/>
            <a:cxnLst/>
            <a:rect l="l" t="t" r="r" b="b"/>
            <a:pathLst>
              <a:path w="2736215">
                <a:moveTo>
                  <a:pt x="2735999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FBAA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055299" y="4143745"/>
            <a:ext cx="1943735" cy="788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34620">
              <a:lnSpc>
                <a:spcPct val="113700"/>
              </a:lnSpc>
              <a:spcBef>
                <a:spcPts val="100"/>
              </a:spcBef>
            </a:pP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Visualisation</a:t>
            </a:r>
            <a:r>
              <a:rPr sz="1100" b="1" spc="-1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en</a:t>
            </a:r>
            <a:r>
              <a:rPr sz="1100" b="1" spc="-1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temps</a:t>
            </a:r>
            <a:r>
              <a:rPr sz="1100" b="1" spc="-1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réel</a:t>
            </a:r>
            <a:r>
              <a:rPr sz="1100" b="1" spc="-1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2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de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Volume</a:t>
            </a:r>
            <a:r>
              <a:rPr sz="1100" b="1" spc="-3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insufflé</a:t>
            </a:r>
            <a:r>
              <a:rPr sz="1100" b="1" spc="-3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2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(Vi)</a:t>
            </a:r>
            <a:endParaRPr sz="1100">
              <a:latin typeface="Source Sans Pro Semibold"/>
              <a:cs typeface="Source Sans Pro Semibold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Volume</a:t>
            </a:r>
            <a:r>
              <a:rPr sz="1100" b="1" spc="-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courant</a:t>
            </a:r>
            <a:r>
              <a:rPr sz="1100" b="1" spc="-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2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(Vt)</a:t>
            </a:r>
            <a:endParaRPr sz="1100">
              <a:latin typeface="Source Sans Pro Semibold"/>
              <a:cs typeface="Source Sans Pro Semibold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b="1" spc="-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Fréquence</a:t>
            </a:r>
            <a:r>
              <a:rPr sz="1100" b="1" spc="-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de</a:t>
            </a:r>
            <a:r>
              <a:rPr sz="1100" b="1" spc="-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ventilation </a:t>
            </a:r>
            <a:r>
              <a:rPr sz="1100" b="1" spc="-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(Freq.)</a:t>
            </a:r>
            <a:endParaRPr sz="1100">
              <a:latin typeface="Source Sans Pro Semibold"/>
              <a:cs typeface="Source Sans Pro Semibold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329359" y="3410762"/>
            <a:ext cx="7767955" cy="3195955"/>
            <a:chOff x="1329359" y="3410762"/>
            <a:chExt cx="7767955" cy="3195955"/>
          </a:xfrm>
        </p:grpSpPr>
        <p:sp>
          <p:nvSpPr>
            <p:cNvPr id="14" name="object 14"/>
            <p:cNvSpPr/>
            <p:nvPr/>
          </p:nvSpPr>
          <p:spPr>
            <a:xfrm>
              <a:off x="7811993" y="5190357"/>
              <a:ext cx="1278890" cy="0"/>
            </a:xfrm>
            <a:custGeom>
              <a:avLst/>
              <a:gdLst/>
              <a:ahLst/>
              <a:cxnLst/>
              <a:rect l="l" t="t" r="r" b="b"/>
              <a:pathLst>
                <a:path w="1278890">
                  <a:moveTo>
                    <a:pt x="1278356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FBAA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9083997" y="5184005"/>
              <a:ext cx="0" cy="1416050"/>
            </a:xfrm>
            <a:custGeom>
              <a:avLst/>
              <a:gdLst/>
              <a:ahLst/>
              <a:cxnLst/>
              <a:rect l="l" t="t" r="r" b="b"/>
              <a:pathLst>
                <a:path h="1416050">
                  <a:moveTo>
                    <a:pt x="0" y="1415999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FBAA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329359" y="3410762"/>
              <a:ext cx="175260" cy="847090"/>
            </a:xfrm>
            <a:custGeom>
              <a:avLst/>
              <a:gdLst/>
              <a:ahLst/>
              <a:cxnLst/>
              <a:rect l="l" t="t" r="r" b="b"/>
              <a:pathLst>
                <a:path w="175259" h="847089">
                  <a:moveTo>
                    <a:pt x="29184" y="496214"/>
                  </a:moveTo>
                  <a:lnTo>
                    <a:pt x="0" y="496214"/>
                  </a:lnTo>
                  <a:lnTo>
                    <a:pt x="0" y="612965"/>
                  </a:lnTo>
                  <a:lnTo>
                    <a:pt x="29184" y="612965"/>
                  </a:lnTo>
                  <a:lnTo>
                    <a:pt x="29184" y="496214"/>
                  </a:lnTo>
                  <a:close/>
                </a:path>
                <a:path w="175259" h="847089">
                  <a:moveTo>
                    <a:pt x="29184" y="233514"/>
                  </a:moveTo>
                  <a:lnTo>
                    <a:pt x="0" y="233514"/>
                  </a:lnTo>
                  <a:lnTo>
                    <a:pt x="0" y="262699"/>
                  </a:lnTo>
                  <a:lnTo>
                    <a:pt x="29184" y="262699"/>
                  </a:lnTo>
                  <a:lnTo>
                    <a:pt x="29184" y="233514"/>
                  </a:lnTo>
                  <a:close/>
                </a:path>
                <a:path w="175259" h="847089">
                  <a:moveTo>
                    <a:pt x="58369" y="642162"/>
                  </a:moveTo>
                  <a:lnTo>
                    <a:pt x="29184" y="642162"/>
                  </a:lnTo>
                  <a:lnTo>
                    <a:pt x="0" y="642162"/>
                  </a:lnTo>
                  <a:lnTo>
                    <a:pt x="0" y="846480"/>
                  </a:lnTo>
                  <a:lnTo>
                    <a:pt x="29184" y="846480"/>
                  </a:lnTo>
                  <a:lnTo>
                    <a:pt x="58369" y="846480"/>
                  </a:lnTo>
                  <a:lnTo>
                    <a:pt x="58369" y="817295"/>
                  </a:lnTo>
                  <a:lnTo>
                    <a:pt x="29184" y="817295"/>
                  </a:lnTo>
                  <a:lnTo>
                    <a:pt x="29184" y="671347"/>
                  </a:lnTo>
                  <a:lnTo>
                    <a:pt x="58369" y="671347"/>
                  </a:lnTo>
                  <a:lnTo>
                    <a:pt x="58369" y="642162"/>
                  </a:lnTo>
                  <a:close/>
                </a:path>
                <a:path w="175259" h="847089">
                  <a:moveTo>
                    <a:pt x="58369" y="408647"/>
                  </a:moveTo>
                  <a:lnTo>
                    <a:pt x="29184" y="408647"/>
                  </a:lnTo>
                  <a:lnTo>
                    <a:pt x="29184" y="496214"/>
                  </a:lnTo>
                  <a:lnTo>
                    <a:pt x="58369" y="496214"/>
                  </a:lnTo>
                  <a:lnTo>
                    <a:pt x="58369" y="408647"/>
                  </a:lnTo>
                  <a:close/>
                </a:path>
                <a:path w="175259" h="847089">
                  <a:moveTo>
                    <a:pt x="58369" y="262699"/>
                  </a:moveTo>
                  <a:lnTo>
                    <a:pt x="29184" y="262699"/>
                  </a:lnTo>
                  <a:lnTo>
                    <a:pt x="29184" y="291884"/>
                  </a:lnTo>
                  <a:lnTo>
                    <a:pt x="0" y="291884"/>
                  </a:lnTo>
                  <a:lnTo>
                    <a:pt x="0" y="408635"/>
                  </a:lnTo>
                  <a:lnTo>
                    <a:pt x="29184" y="408635"/>
                  </a:lnTo>
                  <a:lnTo>
                    <a:pt x="29184" y="350266"/>
                  </a:lnTo>
                  <a:lnTo>
                    <a:pt x="58369" y="350266"/>
                  </a:lnTo>
                  <a:lnTo>
                    <a:pt x="58369" y="262699"/>
                  </a:lnTo>
                  <a:close/>
                </a:path>
                <a:path w="175259" h="847089">
                  <a:moveTo>
                    <a:pt x="58369" y="0"/>
                  </a:moveTo>
                  <a:lnTo>
                    <a:pt x="29184" y="0"/>
                  </a:lnTo>
                  <a:lnTo>
                    <a:pt x="0" y="0"/>
                  </a:lnTo>
                  <a:lnTo>
                    <a:pt x="0" y="58381"/>
                  </a:lnTo>
                  <a:lnTo>
                    <a:pt x="0" y="116751"/>
                  </a:lnTo>
                  <a:lnTo>
                    <a:pt x="0" y="204317"/>
                  </a:lnTo>
                  <a:lnTo>
                    <a:pt x="29184" y="204317"/>
                  </a:lnTo>
                  <a:lnTo>
                    <a:pt x="58369" y="204317"/>
                  </a:lnTo>
                  <a:lnTo>
                    <a:pt x="58369" y="175133"/>
                  </a:lnTo>
                  <a:lnTo>
                    <a:pt x="29184" y="175133"/>
                  </a:lnTo>
                  <a:lnTo>
                    <a:pt x="29184" y="116763"/>
                  </a:lnTo>
                  <a:lnTo>
                    <a:pt x="29184" y="58381"/>
                  </a:lnTo>
                  <a:lnTo>
                    <a:pt x="29184" y="29184"/>
                  </a:lnTo>
                  <a:lnTo>
                    <a:pt x="58369" y="29184"/>
                  </a:lnTo>
                  <a:lnTo>
                    <a:pt x="58369" y="0"/>
                  </a:lnTo>
                  <a:close/>
                </a:path>
                <a:path w="175259" h="847089">
                  <a:moveTo>
                    <a:pt x="87566" y="554596"/>
                  </a:moveTo>
                  <a:lnTo>
                    <a:pt x="58381" y="554596"/>
                  </a:lnTo>
                  <a:lnTo>
                    <a:pt x="58381" y="612978"/>
                  </a:lnTo>
                  <a:lnTo>
                    <a:pt x="87566" y="612978"/>
                  </a:lnTo>
                  <a:lnTo>
                    <a:pt x="87566" y="554596"/>
                  </a:lnTo>
                  <a:close/>
                </a:path>
                <a:path w="175259" h="847089">
                  <a:moveTo>
                    <a:pt x="116751" y="321081"/>
                  </a:moveTo>
                  <a:lnTo>
                    <a:pt x="87566" y="321081"/>
                  </a:lnTo>
                  <a:lnTo>
                    <a:pt x="87566" y="379450"/>
                  </a:lnTo>
                  <a:lnTo>
                    <a:pt x="58381" y="379450"/>
                  </a:lnTo>
                  <a:lnTo>
                    <a:pt x="58381" y="437832"/>
                  </a:lnTo>
                  <a:lnTo>
                    <a:pt x="87566" y="437832"/>
                  </a:lnTo>
                  <a:lnTo>
                    <a:pt x="87566" y="408647"/>
                  </a:lnTo>
                  <a:lnTo>
                    <a:pt x="116751" y="408647"/>
                  </a:lnTo>
                  <a:lnTo>
                    <a:pt x="116751" y="321081"/>
                  </a:lnTo>
                  <a:close/>
                </a:path>
                <a:path w="175259" h="847089">
                  <a:moveTo>
                    <a:pt x="145935" y="817295"/>
                  </a:moveTo>
                  <a:lnTo>
                    <a:pt x="116751" y="817295"/>
                  </a:lnTo>
                  <a:lnTo>
                    <a:pt x="87566" y="817295"/>
                  </a:lnTo>
                  <a:lnTo>
                    <a:pt x="58381" y="817295"/>
                  </a:lnTo>
                  <a:lnTo>
                    <a:pt x="58381" y="846480"/>
                  </a:lnTo>
                  <a:lnTo>
                    <a:pt x="87566" y="846480"/>
                  </a:lnTo>
                  <a:lnTo>
                    <a:pt x="116751" y="846480"/>
                  </a:lnTo>
                  <a:lnTo>
                    <a:pt x="145935" y="846480"/>
                  </a:lnTo>
                  <a:lnTo>
                    <a:pt x="145935" y="817295"/>
                  </a:lnTo>
                  <a:close/>
                </a:path>
                <a:path w="175259" h="847089">
                  <a:moveTo>
                    <a:pt x="145935" y="700532"/>
                  </a:moveTo>
                  <a:lnTo>
                    <a:pt x="116751" y="700532"/>
                  </a:lnTo>
                  <a:lnTo>
                    <a:pt x="87566" y="700532"/>
                  </a:lnTo>
                  <a:lnTo>
                    <a:pt x="58381" y="700532"/>
                  </a:lnTo>
                  <a:lnTo>
                    <a:pt x="58381" y="788098"/>
                  </a:lnTo>
                  <a:lnTo>
                    <a:pt x="87566" y="788098"/>
                  </a:lnTo>
                  <a:lnTo>
                    <a:pt x="116751" y="788098"/>
                  </a:lnTo>
                  <a:lnTo>
                    <a:pt x="145935" y="788098"/>
                  </a:lnTo>
                  <a:lnTo>
                    <a:pt x="145935" y="700532"/>
                  </a:lnTo>
                  <a:close/>
                </a:path>
                <a:path w="175259" h="847089">
                  <a:moveTo>
                    <a:pt x="145935" y="642162"/>
                  </a:moveTo>
                  <a:lnTo>
                    <a:pt x="116751" y="642162"/>
                  </a:lnTo>
                  <a:lnTo>
                    <a:pt x="87566" y="642162"/>
                  </a:lnTo>
                  <a:lnTo>
                    <a:pt x="58381" y="642162"/>
                  </a:lnTo>
                  <a:lnTo>
                    <a:pt x="58381" y="671347"/>
                  </a:lnTo>
                  <a:lnTo>
                    <a:pt x="87566" y="671347"/>
                  </a:lnTo>
                  <a:lnTo>
                    <a:pt x="116751" y="671347"/>
                  </a:lnTo>
                  <a:lnTo>
                    <a:pt x="145935" y="671347"/>
                  </a:lnTo>
                  <a:lnTo>
                    <a:pt x="145935" y="642162"/>
                  </a:lnTo>
                  <a:close/>
                </a:path>
                <a:path w="175259" h="847089">
                  <a:moveTo>
                    <a:pt x="145935" y="525399"/>
                  </a:moveTo>
                  <a:lnTo>
                    <a:pt x="116751" y="525399"/>
                  </a:lnTo>
                  <a:lnTo>
                    <a:pt x="116751" y="612965"/>
                  </a:lnTo>
                  <a:lnTo>
                    <a:pt x="145935" y="612965"/>
                  </a:lnTo>
                  <a:lnTo>
                    <a:pt x="145935" y="525399"/>
                  </a:lnTo>
                  <a:close/>
                </a:path>
                <a:path w="175259" h="847089">
                  <a:moveTo>
                    <a:pt x="145935" y="437832"/>
                  </a:moveTo>
                  <a:lnTo>
                    <a:pt x="116751" y="437832"/>
                  </a:lnTo>
                  <a:lnTo>
                    <a:pt x="87566" y="437832"/>
                  </a:lnTo>
                  <a:lnTo>
                    <a:pt x="87566" y="467017"/>
                  </a:lnTo>
                  <a:lnTo>
                    <a:pt x="116751" y="467017"/>
                  </a:lnTo>
                  <a:lnTo>
                    <a:pt x="116751" y="496214"/>
                  </a:lnTo>
                  <a:lnTo>
                    <a:pt x="145935" y="496214"/>
                  </a:lnTo>
                  <a:lnTo>
                    <a:pt x="145935" y="437832"/>
                  </a:lnTo>
                  <a:close/>
                </a:path>
                <a:path w="175259" h="847089">
                  <a:moveTo>
                    <a:pt x="145935" y="291884"/>
                  </a:moveTo>
                  <a:lnTo>
                    <a:pt x="116751" y="291884"/>
                  </a:lnTo>
                  <a:lnTo>
                    <a:pt x="116751" y="321068"/>
                  </a:lnTo>
                  <a:lnTo>
                    <a:pt x="145935" y="321068"/>
                  </a:lnTo>
                  <a:lnTo>
                    <a:pt x="145935" y="291884"/>
                  </a:lnTo>
                  <a:close/>
                </a:path>
                <a:path w="175259" h="847089">
                  <a:moveTo>
                    <a:pt x="145935" y="233514"/>
                  </a:moveTo>
                  <a:lnTo>
                    <a:pt x="116751" y="233514"/>
                  </a:lnTo>
                  <a:lnTo>
                    <a:pt x="87566" y="233514"/>
                  </a:lnTo>
                  <a:lnTo>
                    <a:pt x="58381" y="233514"/>
                  </a:lnTo>
                  <a:lnTo>
                    <a:pt x="58381" y="262699"/>
                  </a:lnTo>
                  <a:lnTo>
                    <a:pt x="87566" y="262699"/>
                  </a:lnTo>
                  <a:lnTo>
                    <a:pt x="116751" y="262699"/>
                  </a:lnTo>
                  <a:lnTo>
                    <a:pt x="145935" y="262699"/>
                  </a:lnTo>
                  <a:lnTo>
                    <a:pt x="145935" y="233514"/>
                  </a:lnTo>
                  <a:close/>
                </a:path>
                <a:path w="175259" h="847089">
                  <a:moveTo>
                    <a:pt x="145935" y="175133"/>
                  </a:moveTo>
                  <a:lnTo>
                    <a:pt x="116751" y="175133"/>
                  </a:lnTo>
                  <a:lnTo>
                    <a:pt x="87566" y="175133"/>
                  </a:lnTo>
                  <a:lnTo>
                    <a:pt x="58381" y="175133"/>
                  </a:lnTo>
                  <a:lnTo>
                    <a:pt x="58381" y="204317"/>
                  </a:lnTo>
                  <a:lnTo>
                    <a:pt x="87566" y="204317"/>
                  </a:lnTo>
                  <a:lnTo>
                    <a:pt x="116751" y="204317"/>
                  </a:lnTo>
                  <a:lnTo>
                    <a:pt x="145935" y="204317"/>
                  </a:lnTo>
                  <a:lnTo>
                    <a:pt x="145935" y="175133"/>
                  </a:lnTo>
                  <a:close/>
                </a:path>
                <a:path w="175259" h="847089">
                  <a:moveTo>
                    <a:pt x="145935" y="58381"/>
                  </a:moveTo>
                  <a:lnTo>
                    <a:pt x="116751" y="58381"/>
                  </a:lnTo>
                  <a:lnTo>
                    <a:pt x="87566" y="58381"/>
                  </a:lnTo>
                  <a:lnTo>
                    <a:pt x="58381" y="58381"/>
                  </a:lnTo>
                  <a:lnTo>
                    <a:pt x="58381" y="116751"/>
                  </a:lnTo>
                  <a:lnTo>
                    <a:pt x="58381" y="145935"/>
                  </a:lnTo>
                  <a:lnTo>
                    <a:pt x="87566" y="145935"/>
                  </a:lnTo>
                  <a:lnTo>
                    <a:pt x="116751" y="145935"/>
                  </a:lnTo>
                  <a:lnTo>
                    <a:pt x="145935" y="145935"/>
                  </a:lnTo>
                  <a:lnTo>
                    <a:pt x="145935" y="116763"/>
                  </a:lnTo>
                  <a:lnTo>
                    <a:pt x="145935" y="58381"/>
                  </a:lnTo>
                  <a:close/>
                </a:path>
                <a:path w="175259" h="847089">
                  <a:moveTo>
                    <a:pt x="145935" y="0"/>
                  </a:moveTo>
                  <a:lnTo>
                    <a:pt x="116751" y="0"/>
                  </a:lnTo>
                  <a:lnTo>
                    <a:pt x="87566" y="0"/>
                  </a:lnTo>
                  <a:lnTo>
                    <a:pt x="58381" y="0"/>
                  </a:lnTo>
                  <a:lnTo>
                    <a:pt x="58381" y="29184"/>
                  </a:lnTo>
                  <a:lnTo>
                    <a:pt x="87566" y="29184"/>
                  </a:lnTo>
                  <a:lnTo>
                    <a:pt x="116751" y="29184"/>
                  </a:lnTo>
                  <a:lnTo>
                    <a:pt x="145935" y="29184"/>
                  </a:lnTo>
                  <a:lnTo>
                    <a:pt x="145935" y="0"/>
                  </a:lnTo>
                  <a:close/>
                </a:path>
                <a:path w="175259" h="847089">
                  <a:moveTo>
                    <a:pt x="175133" y="175133"/>
                  </a:moveTo>
                  <a:lnTo>
                    <a:pt x="145948" y="175133"/>
                  </a:lnTo>
                  <a:lnTo>
                    <a:pt x="145948" y="204317"/>
                  </a:lnTo>
                  <a:lnTo>
                    <a:pt x="175133" y="204317"/>
                  </a:lnTo>
                  <a:lnTo>
                    <a:pt x="175133" y="175133"/>
                  </a:lnTo>
                  <a:close/>
                </a:path>
                <a:path w="175259" h="847089">
                  <a:moveTo>
                    <a:pt x="175133" y="0"/>
                  </a:moveTo>
                  <a:lnTo>
                    <a:pt x="145948" y="0"/>
                  </a:lnTo>
                  <a:lnTo>
                    <a:pt x="145948" y="29184"/>
                  </a:lnTo>
                  <a:lnTo>
                    <a:pt x="175133" y="29184"/>
                  </a:lnTo>
                  <a:lnTo>
                    <a:pt x="17513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489900" y="3644277"/>
              <a:ext cx="0" cy="438150"/>
            </a:xfrm>
            <a:custGeom>
              <a:avLst/>
              <a:gdLst/>
              <a:ahLst/>
              <a:cxnLst/>
              <a:rect l="l" t="t" r="r" b="b"/>
              <a:pathLst>
                <a:path h="438150">
                  <a:moveTo>
                    <a:pt x="0" y="0"/>
                  </a:moveTo>
                  <a:lnTo>
                    <a:pt x="0" y="437832"/>
                  </a:lnTo>
                </a:path>
              </a:pathLst>
            </a:custGeom>
            <a:ln w="29184">
              <a:solidFill>
                <a:srgbClr val="231F2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475308" y="3410762"/>
              <a:ext cx="58419" cy="847090"/>
            </a:xfrm>
            <a:custGeom>
              <a:avLst/>
              <a:gdLst/>
              <a:ahLst/>
              <a:cxnLst/>
              <a:rect l="l" t="t" r="r" b="b"/>
              <a:pathLst>
                <a:path w="58419" h="847089">
                  <a:moveTo>
                    <a:pt x="58369" y="642162"/>
                  </a:moveTo>
                  <a:lnTo>
                    <a:pt x="29184" y="642162"/>
                  </a:lnTo>
                  <a:lnTo>
                    <a:pt x="29184" y="817295"/>
                  </a:lnTo>
                  <a:lnTo>
                    <a:pt x="0" y="817295"/>
                  </a:lnTo>
                  <a:lnTo>
                    <a:pt x="0" y="846480"/>
                  </a:lnTo>
                  <a:lnTo>
                    <a:pt x="29184" y="846480"/>
                  </a:lnTo>
                  <a:lnTo>
                    <a:pt x="58369" y="846480"/>
                  </a:lnTo>
                  <a:lnTo>
                    <a:pt x="58369" y="642162"/>
                  </a:lnTo>
                  <a:close/>
                </a:path>
                <a:path w="58419" h="847089">
                  <a:moveTo>
                    <a:pt x="58369" y="583780"/>
                  </a:moveTo>
                  <a:lnTo>
                    <a:pt x="29184" y="583780"/>
                  </a:lnTo>
                  <a:lnTo>
                    <a:pt x="29184" y="612965"/>
                  </a:lnTo>
                  <a:lnTo>
                    <a:pt x="58369" y="612965"/>
                  </a:lnTo>
                  <a:lnTo>
                    <a:pt x="58369" y="583780"/>
                  </a:lnTo>
                  <a:close/>
                </a:path>
                <a:path w="58419" h="847089">
                  <a:moveTo>
                    <a:pt x="58369" y="525399"/>
                  </a:moveTo>
                  <a:lnTo>
                    <a:pt x="29184" y="525399"/>
                  </a:lnTo>
                  <a:lnTo>
                    <a:pt x="29184" y="554583"/>
                  </a:lnTo>
                  <a:lnTo>
                    <a:pt x="58369" y="554583"/>
                  </a:lnTo>
                  <a:lnTo>
                    <a:pt x="58369" y="525399"/>
                  </a:lnTo>
                  <a:close/>
                </a:path>
                <a:path w="58419" h="847089">
                  <a:moveTo>
                    <a:pt x="58369" y="467017"/>
                  </a:moveTo>
                  <a:lnTo>
                    <a:pt x="29184" y="467017"/>
                  </a:lnTo>
                  <a:lnTo>
                    <a:pt x="29184" y="496201"/>
                  </a:lnTo>
                  <a:lnTo>
                    <a:pt x="58369" y="496201"/>
                  </a:lnTo>
                  <a:lnTo>
                    <a:pt x="58369" y="467017"/>
                  </a:lnTo>
                  <a:close/>
                </a:path>
                <a:path w="58419" h="847089">
                  <a:moveTo>
                    <a:pt x="58369" y="408647"/>
                  </a:moveTo>
                  <a:lnTo>
                    <a:pt x="29184" y="408647"/>
                  </a:lnTo>
                  <a:lnTo>
                    <a:pt x="29184" y="437832"/>
                  </a:lnTo>
                  <a:lnTo>
                    <a:pt x="58369" y="437832"/>
                  </a:lnTo>
                  <a:lnTo>
                    <a:pt x="58369" y="408647"/>
                  </a:lnTo>
                  <a:close/>
                </a:path>
                <a:path w="58419" h="847089">
                  <a:moveTo>
                    <a:pt x="58369" y="350266"/>
                  </a:moveTo>
                  <a:lnTo>
                    <a:pt x="29184" y="350266"/>
                  </a:lnTo>
                  <a:lnTo>
                    <a:pt x="29184" y="379450"/>
                  </a:lnTo>
                  <a:lnTo>
                    <a:pt x="58369" y="379450"/>
                  </a:lnTo>
                  <a:lnTo>
                    <a:pt x="58369" y="350266"/>
                  </a:lnTo>
                  <a:close/>
                </a:path>
                <a:path w="58419" h="847089">
                  <a:moveTo>
                    <a:pt x="58369" y="291884"/>
                  </a:moveTo>
                  <a:lnTo>
                    <a:pt x="29184" y="291884"/>
                  </a:lnTo>
                  <a:lnTo>
                    <a:pt x="29184" y="321068"/>
                  </a:lnTo>
                  <a:lnTo>
                    <a:pt x="58369" y="321068"/>
                  </a:lnTo>
                  <a:lnTo>
                    <a:pt x="58369" y="291884"/>
                  </a:lnTo>
                  <a:close/>
                </a:path>
                <a:path w="58419" h="847089">
                  <a:moveTo>
                    <a:pt x="58369" y="233514"/>
                  </a:moveTo>
                  <a:lnTo>
                    <a:pt x="29184" y="233514"/>
                  </a:lnTo>
                  <a:lnTo>
                    <a:pt x="29184" y="262699"/>
                  </a:lnTo>
                  <a:lnTo>
                    <a:pt x="58369" y="262699"/>
                  </a:lnTo>
                  <a:lnTo>
                    <a:pt x="58369" y="233514"/>
                  </a:lnTo>
                  <a:close/>
                </a:path>
                <a:path w="58419" h="847089">
                  <a:moveTo>
                    <a:pt x="58369" y="0"/>
                  </a:moveTo>
                  <a:lnTo>
                    <a:pt x="29184" y="0"/>
                  </a:lnTo>
                  <a:lnTo>
                    <a:pt x="29184" y="58381"/>
                  </a:lnTo>
                  <a:lnTo>
                    <a:pt x="29184" y="116751"/>
                  </a:lnTo>
                  <a:lnTo>
                    <a:pt x="29184" y="204317"/>
                  </a:lnTo>
                  <a:lnTo>
                    <a:pt x="58369" y="204317"/>
                  </a:lnTo>
                  <a:lnTo>
                    <a:pt x="58369" y="116763"/>
                  </a:lnTo>
                  <a:lnTo>
                    <a:pt x="58369" y="58381"/>
                  </a:lnTo>
                  <a:lnTo>
                    <a:pt x="58369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548269" y="3702646"/>
              <a:ext cx="0" cy="321310"/>
            </a:xfrm>
            <a:custGeom>
              <a:avLst/>
              <a:gdLst/>
              <a:ahLst/>
              <a:cxnLst/>
              <a:rect l="l" t="t" r="r" b="b"/>
              <a:pathLst>
                <a:path h="321310">
                  <a:moveTo>
                    <a:pt x="0" y="0"/>
                  </a:moveTo>
                  <a:lnTo>
                    <a:pt x="0" y="321081"/>
                  </a:lnTo>
                </a:path>
              </a:pathLst>
            </a:custGeom>
            <a:ln w="29184">
              <a:solidFill>
                <a:srgbClr val="231F2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562874" y="3410762"/>
              <a:ext cx="262890" cy="847090"/>
            </a:xfrm>
            <a:custGeom>
              <a:avLst/>
              <a:gdLst/>
              <a:ahLst/>
              <a:cxnLst/>
              <a:rect l="l" t="t" r="r" b="b"/>
              <a:pathLst>
                <a:path w="262889" h="847089">
                  <a:moveTo>
                    <a:pt x="29184" y="612965"/>
                  </a:moveTo>
                  <a:lnTo>
                    <a:pt x="0" y="612965"/>
                  </a:lnTo>
                  <a:lnTo>
                    <a:pt x="0" y="642150"/>
                  </a:lnTo>
                  <a:lnTo>
                    <a:pt x="29184" y="642150"/>
                  </a:lnTo>
                  <a:lnTo>
                    <a:pt x="29184" y="612965"/>
                  </a:lnTo>
                  <a:close/>
                </a:path>
                <a:path w="262889" h="847089">
                  <a:moveTo>
                    <a:pt x="29184" y="467017"/>
                  </a:moveTo>
                  <a:lnTo>
                    <a:pt x="0" y="467017"/>
                  </a:lnTo>
                  <a:lnTo>
                    <a:pt x="0" y="496201"/>
                  </a:lnTo>
                  <a:lnTo>
                    <a:pt x="29184" y="496201"/>
                  </a:lnTo>
                  <a:lnTo>
                    <a:pt x="29184" y="467017"/>
                  </a:lnTo>
                  <a:close/>
                </a:path>
                <a:path w="262889" h="847089">
                  <a:moveTo>
                    <a:pt x="29184" y="379450"/>
                  </a:moveTo>
                  <a:lnTo>
                    <a:pt x="0" y="379450"/>
                  </a:lnTo>
                  <a:lnTo>
                    <a:pt x="0" y="437832"/>
                  </a:lnTo>
                  <a:lnTo>
                    <a:pt x="29184" y="437832"/>
                  </a:lnTo>
                  <a:lnTo>
                    <a:pt x="29184" y="379450"/>
                  </a:lnTo>
                  <a:close/>
                </a:path>
                <a:path w="262889" h="847089">
                  <a:moveTo>
                    <a:pt x="58369" y="700532"/>
                  </a:moveTo>
                  <a:lnTo>
                    <a:pt x="29184" y="700532"/>
                  </a:lnTo>
                  <a:lnTo>
                    <a:pt x="29184" y="671347"/>
                  </a:lnTo>
                  <a:lnTo>
                    <a:pt x="0" y="671347"/>
                  </a:lnTo>
                  <a:lnTo>
                    <a:pt x="0" y="788098"/>
                  </a:lnTo>
                  <a:lnTo>
                    <a:pt x="29184" y="788098"/>
                  </a:lnTo>
                  <a:lnTo>
                    <a:pt x="29184" y="729716"/>
                  </a:lnTo>
                  <a:lnTo>
                    <a:pt x="58369" y="729716"/>
                  </a:lnTo>
                  <a:lnTo>
                    <a:pt x="58369" y="700532"/>
                  </a:lnTo>
                  <a:close/>
                </a:path>
                <a:path w="262889" h="847089">
                  <a:moveTo>
                    <a:pt x="58369" y="642162"/>
                  </a:moveTo>
                  <a:lnTo>
                    <a:pt x="29184" y="642162"/>
                  </a:lnTo>
                  <a:lnTo>
                    <a:pt x="29184" y="671347"/>
                  </a:lnTo>
                  <a:lnTo>
                    <a:pt x="58369" y="671347"/>
                  </a:lnTo>
                  <a:lnTo>
                    <a:pt x="58369" y="642162"/>
                  </a:lnTo>
                  <a:close/>
                </a:path>
                <a:path w="262889" h="847089">
                  <a:moveTo>
                    <a:pt x="58369" y="350266"/>
                  </a:moveTo>
                  <a:lnTo>
                    <a:pt x="29184" y="350266"/>
                  </a:lnTo>
                  <a:lnTo>
                    <a:pt x="29184" y="379450"/>
                  </a:lnTo>
                  <a:lnTo>
                    <a:pt x="58369" y="379450"/>
                  </a:lnTo>
                  <a:lnTo>
                    <a:pt x="58369" y="350266"/>
                  </a:lnTo>
                  <a:close/>
                </a:path>
                <a:path w="262889" h="847089">
                  <a:moveTo>
                    <a:pt x="87541" y="817295"/>
                  </a:moveTo>
                  <a:lnTo>
                    <a:pt x="58369" y="817295"/>
                  </a:lnTo>
                  <a:lnTo>
                    <a:pt x="29184" y="817295"/>
                  </a:lnTo>
                  <a:lnTo>
                    <a:pt x="0" y="817295"/>
                  </a:lnTo>
                  <a:lnTo>
                    <a:pt x="0" y="846480"/>
                  </a:lnTo>
                  <a:lnTo>
                    <a:pt x="29184" y="846480"/>
                  </a:lnTo>
                  <a:lnTo>
                    <a:pt x="58369" y="846480"/>
                  </a:lnTo>
                  <a:lnTo>
                    <a:pt x="87541" y="846480"/>
                  </a:lnTo>
                  <a:lnTo>
                    <a:pt x="87541" y="817295"/>
                  </a:lnTo>
                  <a:close/>
                </a:path>
                <a:path w="262889" h="847089">
                  <a:moveTo>
                    <a:pt x="87541" y="729729"/>
                  </a:moveTo>
                  <a:lnTo>
                    <a:pt x="58369" y="729729"/>
                  </a:lnTo>
                  <a:lnTo>
                    <a:pt x="58369" y="788111"/>
                  </a:lnTo>
                  <a:lnTo>
                    <a:pt x="87541" y="788111"/>
                  </a:lnTo>
                  <a:lnTo>
                    <a:pt x="87541" y="729729"/>
                  </a:lnTo>
                  <a:close/>
                </a:path>
                <a:path w="262889" h="847089">
                  <a:moveTo>
                    <a:pt x="87541" y="379450"/>
                  </a:moveTo>
                  <a:lnTo>
                    <a:pt x="58369" y="379450"/>
                  </a:lnTo>
                  <a:lnTo>
                    <a:pt x="58369" y="437832"/>
                  </a:lnTo>
                  <a:lnTo>
                    <a:pt x="29184" y="437832"/>
                  </a:lnTo>
                  <a:lnTo>
                    <a:pt x="29184" y="467017"/>
                  </a:lnTo>
                  <a:lnTo>
                    <a:pt x="58369" y="467017"/>
                  </a:lnTo>
                  <a:lnTo>
                    <a:pt x="58369" y="496214"/>
                  </a:lnTo>
                  <a:lnTo>
                    <a:pt x="29184" y="496214"/>
                  </a:lnTo>
                  <a:lnTo>
                    <a:pt x="29184" y="525399"/>
                  </a:lnTo>
                  <a:lnTo>
                    <a:pt x="0" y="525399"/>
                  </a:lnTo>
                  <a:lnTo>
                    <a:pt x="0" y="583780"/>
                  </a:lnTo>
                  <a:lnTo>
                    <a:pt x="29184" y="583780"/>
                  </a:lnTo>
                  <a:lnTo>
                    <a:pt x="29184" y="554596"/>
                  </a:lnTo>
                  <a:lnTo>
                    <a:pt x="58369" y="554596"/>
                  </a:lnTo>
                  <a:lnTo>
                    <a:pt x="58369" y="583780"/>
                  </a:lnTo>
                  <a:lnTo>
                    <a:pt x="29184" y="583780"/>
                  </a:lnTo>
                  <a:lnTo>
                    <a:pt x="29184" y="612965"/>
                  </a:lnTo>
                  <a:lnTo>
                    <a:pt x="58369" y="612965"/>
                  </a:lnTo>
                  <a:lnTo>
                    <a:pt x="87541" y="612965"/>
                  </a:lnTo>
                  <a:lnTo>
                    <a:pt x="87541" y="379450"/>
                  </a:lnTo>
                  <a:close/>
                </a:path>
                <a:path w="262889" h="847089">
                  <a:moveTo>
                    <a:pt x="87541" y="321081"/>
                  </a:moveTo>
                  <a:lnTo>
                    <a:pt x="58369" y="321081"/>
                  </a:lnTo>
                  <a:lnTo>
                    <a:pt x="58369" y="350266"/>
                  </a:lnTo>
                  <a:lnTo>
                    <a:pt x="87541" y="350266"/>
                  </a:lnTo>
                  <a:lnTo>
                    <a:pt x="87541" y="321081"/>
                  </a:lnTo>
                  <a:close/>
                </a:path>
                <a:path w="262889" h="847089">
                  <a:moveTo>
                    <a:pt x="87541" y="58381"/>
                  </a:moveTo>
                  <a:lnTo>
                    <a:pt x="58369" y="58381"/>
                  </a:lnTo>
                  <a:lnTo>
                    <a:pt x="58369" y="0"/>
                  </a:lnTo>
                  <a:lnTo>
                    <a:pt x="29184" y="0"/>
                  </a:lnTo>
                  <a:lnTo>
                    <a:pt x="29184" y="58381"/>
                  </a:lnTo>
                  <a:lnTo>
                    <a:pt x="0" y="58381"/>
                  </a:lnTo>
                  <a:lnTo>
                    <a:pt x="0" y="116751"/>
                  </a:lnTo>
                  <a:lnTo>
                    <a:pt x="0" y="233502"/>
                  </a:lnTo>
                  <a:lnTo>
                    <a:pt x="29184" y="233502"/>
                  </a:lnTo>
                  <a:lnTo>
                    <a:pt x="29184" y="262699"/>
                  </a:lnTo>
                  <a:lnTo>
                    <a:pt x="0" y="262699"/>
                  </a:lnTo>
                  <a:lnTo>
                    <a:pt x="0" y="321081"/>
                  </a:lnTo>
                  <a:lnTo>
                    <a:pt x="29184" y="321081"/>
                  </a:lnTo>
                  <a:lnTo>
                    <a:pt x="58369" y="321068"/>
                  </a:lnTo>
                  <a:lnTo>
                    <a:pt x="58369" y="291896"/>
                  </a:lnTo>
                  <a:lnTo>
                    <a:pt x="87541" y="291896"/>
                  </a:lnTo>
                  <a:lnTo>
                    <a:pt x="87541" y="145948"/>
                  </a:lnTo>
                  <a:lnTo>
                    <a:pt x="58369" y="145948"/>
                  </a:lnTo>
                  <a:lnTo>
                    <a:pt x="58369" y="204317"/>
                  </a:lnTo>
                  <a:lnTo>
                    <a:pt x="29184" y="204317"/>
                  </a:lnTo>
                  <a:lnTo>
                    <a:pt x="29184" y="116763"/>
                  </a:lnTo>
                  <a:lnTo>
                    <a:pt x="29184" y="87566"/>
                  </a:lnTo>
                  <a:lnTo>
                    <a:pt x="58369" y="87566"/>
                  </a:lnTo>
                  <a:lnTo>
                    <a:pt x="87541" y="87566"/>
                  </a:lnTo>
                  <a:lnTo>
                    <a:pt x="87541" y="58381"/>
                  </a:lnTo>
                  <a:close/>
                </a:path>
                <a:path w="262889" h="847089">
                  <a:moveTo>
                    <a:pt x="116751" y="233514"/>
                  </a:moveTo>
                  <a:lnTo>
                    <a:pt x="87553" y="233514"/>
                  </a:lnTo>
                  <a:lnTo>
                    <a:pt x="87553" y="262699"/>
                  </a:lnTo>
                  <a:lnTo>
                    <a:pt x="116751" y="262699"/>
                  </a:lnTo>
                  <a:lnTo>
                    <a:pt x="116751" y="233514"/>
                  </a:lnTo>
                  <a:close/>
                </a:path>
                <a:path w="262889" h="847089">
                  <a:moveTo>
                    <a:pt x="116751" y="145948"/>
                  </a:moveTo>
                  <a:lnTo>
                    <a:pt x="87553" y="145948"/>
                  </a:lnTo>
                  <a:lnTo>
                    <a:pt x="87553" y="175133"/>
                  </a:lnTo>
                  <a:lnTo>
                    <a:pt x="116751" y="175133"/>
                  </a:lnTo>
                  <a:lnTo>
                    <a:pt x="116751" y="145948"/>
                  </a:lnTo>
                  <a:close/>
                </a:path>
                <a:path w="262889" h="847089">
                  <a:moveTo>
                    <a:pt x="116751" y="0"/>
                  </a:moveTo>
                  <a:lnTo>
                    <a:pt x="87553" y="0"/>
                  </a:lnTo>
                  <a:lnTo>
                    <a:pt x="87553" y="29184"/>
                  </a:lnTo>
                  <a:lnTo>
                    <a:pt x="116751" y="29184"/>
                  </a:lnTo>
                  <a:lnTo>
                    <a:pt x="116751" y="0"/>
                  </a:lnTo>
                  <a:close/>
                </a:path>
                <a:path w="262889" h="847089">
                  <a:moveTo>
                    <a:pt x="145935" y="350266"/>
                  </a:moveTo>
                  <a:lnTo>
                    <a:pt x="116751" y="350266"/>
                  </a:lnTo>
                  <a:lnTo>
                    <a:pt x="87553" y="350266"/>
                  </a:lnTo>
                  <a:lnTo>
                    <a:pt x="87553" y="408647"/>
                  </a:lnTo>
                  <a:lnTo>
                    <a:pt x="116751" y="408647"/>
                  </a:lnTo>
                  <a:lnTo>
                    <a:pt x="116751" y="379450"/>
                  </a:lnTo>
                  <a:lnTo>
                    <a:pt x="145935" y="379450"/>
                  </a:lnTo>
                  <a:lnTo>
                    <a:pt x="145935" y="350266"/>
                  </a:lnTo>
                  <a:close/>
                </a:path>
                <a:path w="262889" h="847089">
                  <a:moveTo>
                    <a:pt x="145935" y="175133"/>
                  </a:moveTo>
                  <a:lnTo>
                    <a:pt x="116751" y="175133"/>
                  </a:lnTo>
                  <a:lnTo>
                    <a:pt x="116751" y="204317"/>
                  </a:lnTo>
                  <a:lnTo>
                    <a:pt x="145935" y="204317"/>
                  </a:lnTo>
                  <a:lnTo>
                    <a:pt x="145935" y="175133"/>
                  </a:lnTo>
                  <a:close/>
                </a:path>
                <a:path w="262889" h="847089">
                  <a:moveTo>
                    <a:pt x="145935" y="87566"/>
                  </a:moveTo>
                  <a:lnTo>
                    <a:pt x="116751" y="87566"/>
                  </a:lnTo>
                  <a:lnTo>
                    <a:pt x="116751" y="58381"/>
                  </a:lnTo>
                  <a:lnTo>
                    <a:pt x="87553" y="58381"/>
                  </a:lnTo>
                  <a:lnTo>
                    <a:pt x="87553" y="116763"/>
                  </a:lnTo>
                  <a:lnTo>
                    <a:pt x="116751" y="116763"/>
                  </a:lnTo>
                  <a:lnTo>
                    <a:pt x="145935" y="116751"/>
                  </a:lnTo>
                  <a:lnTo>
                    <a:pt x="145935" y="87566"/>
                  </a:lnTo>
                  <a:close/>
                </a:path>
                <a:path w="262889" h="847089">
                  <a:moveTo>
                    <a:pt x="175120" y="758913"/>
                  </a:moveTo>
                  <a:lnTo>
                    <a:pt x="145935" y="758913"/>
                  </a:lnTo>
                  <a:lnTo>
                    <a:pt x="145935" y="729729"/>
                  </a:lnTo>
                  <a:lnTo>
                    <a:pt x="116751" y="729729"/>
                  </a:lnTo>
                  <a:lnTo>
                    <a:pt x="87553" y="729729"/>
                  </a:lnTo>
                  <a:lnTo>
                    <a:pt x="87553" y="817295"/>
                  </a:lnTo>
                  <a:lnTo>
                    <a:pt x="116751" y="817295"/>
                  </a:lnTo>
                  <a:lnTo>
                    <a:pt x="145935" y="817295"/>
                  </a:lnTo>
                  <a:lnTo>
                    <a:pt x="175120" y="817295"/>
                  </a:lnTo>
                  <a:lnTo>
                    <a:pt x="175120" y="758913"/>
                  </a:lnTo>
                  <a:close/>
                </a:path>
                <a:path w="262889" h="847089">
                  <a:moveTo>
                    <a:pt x="175120" y="496214"/>
                  </a:moveTo>
                  <a:lnTo>
                    <a:pt x="145935" y="496214"/>
                  </a:lnTo>
                  <a:lnTo>
                    <a:pt x="145935" y="408647"/>
                  </a:lnTo>
                  <a:lnTo>
                    <a:pt x="116751" y="408647"/>
                  </a:lnTo>
                  <a:lnTo>
                    <a:pt x="116751" y="496214"/>
                  </a:lnTo>
                  <a:lnTo>
                    <a:pt x="87553" y="496214"/>
                  </a:lnTo>
                  <a:lnTo>
                    <a:pt x="87553" y="525399"/>
                  </a:lnTo>
                  <a:lnTo>
                    <a:pt x="116751" y="525399"/>
                  </a:lnTo>
                  <a:lnTo>
                    <a:pt x="116751" y="554596"/>
                  </a:lnTo>
                  <a:lnTo>
                    <a:pt x="87553" y="554596"/>
                  </a:lnTo>
                  <a:lnTo>
                    <a:pt x="87553" y="700544"/>
                  </a:lnTo>
                  <a:lnTo>
                    <a:pt x="116751" y="700544"/>
                  </a:lnTo>
                  <a:lnTo>
                    <a:pt x="145935" y="700532"/>
                  </a:lnTo>
                  <a:lnTo>
                    <a:pt x="145935" y="671347"/>
                  </a:lnTo>
                  <a:lnTo>
                    <a:pt x="116751" y="671347"/>
                  </a:lnTo>
                  <a:lnTo>
                    <a:pt x="116751" y="612965"/>
                  </a:lnTo>
                  <a:lnTo>
                    <a:pt x="145935" y="612965"/>
                  </a:lnTo>
                  <a:lnTo>
                    <a:pt x="145935" y="583780"/>
                  </a:lnTo>
                  <a:lnTo>
                    <a:pt x="175120" y="583780"/>
                  </a:lnTo>
                  <a:lnTo>
                    <a:pt x="175120" y="496214"/>
                  </a:lnTo>
                  <a:close/>
                </a:path>
                <a:path w="262889" h="847089">
                  <a:moveTo>
                    <a:pt x="175120" y="262699"/>
                  </a:moveTo>
                  <a:lnTo>
                    <a:pt x="145935" y="262699"/>
                  </a:lnTo>
                  <a:lnTo>
                    <a:pt x="116751" y="262699"/>
                  </a:lnTo>
                  <a:lnTo>
                    <a:pt x="116751" y="321081"/>
                  </a:lnTo>
                  <a:lnTo>
                    <a:pt x="145935" y="321081"/>
                  </a:lnTo>
                  <a:lnTo>
                    <a:pt x="145935" y="350266"/>
                  </a:lnTo>
                  <a:lnTo>
                    <a:pt x="175120" y="350266"/>
                  </a:lnTo>
                  <a:lnTo>
                    <a:pt x="175120" y="262699"/>
                  </a:lnTo>
                  <a:close/>
                </a:path>
                <a:path w="262889" h="847089">
                  <a:moveTo>
                    <a:pt x="175120" y="0"/>
                  </a:moveTo>
                  <a:lnTo>
                    <a:pt x="145935" y="0"/>
                  </a:lnTo>
                  <a:lnTo>
                    <a:pt x="145935" y="58381"/>
                  </a:lnTo>
                  <a:lnTo>
                    <a:pt x="145935" y="87566"/>
                  </a:lnTo>
                  <a:lnTo>
                    <a:pt x="175120" y="87566"/>
                  </a:lnTo>
                  <a:lnTo>
                    <a:pt x="175120" y="58381"/>
                  </a:lnTo>
                  <a:lnTo>
                    <a:pt x="175120" y="0"/>
                  </a:lnTo>
                  <a:close/>
                </a:path>
                <a:path w="262889" h="847089">
                  <a:moveTo>
                    <a:pt x="204317" y="671347"/>
                  </a:moveTo>
                  <a:lnTo>
                    <a:pt x="175133" y="671347"/>
                  </a:lnTo>
                  <a:lnTo>
                    <a:pt x="175133" y="700532"/>
                  </a:lnTo>
                  <a:lnTo>
                    <a:pt x="204317" y="700532"/>
                  </a:lnTo>
                  <a:lnTo>
                    <a:pt x="204317" y="671347"/>
                  </a:lnTo>
                  <a:close/>
                </a:path>
                <a:path w="262889" h="847089">
                  <a:moveTo>
                    <a:pt x="204317" y="437832"/>
                  </a:moveTo>
                  <a:lnTo>
                    <a:pt x="175133" y="437832"/>
                  </a:lnTo>
                  <a:lnTo>
                    <a:pt x="175133" y="467017"/>
                  </a:lnTo>
                  <a:lnTo>
                    <a:pt x="204317" y="467017"/>
                  </a:lnTo>
                  <a:lnTo>
                    <a:pt x="204317" y="437832"/>
                  </a:lnTo>
                  <a:close/>
                </a:path>
                <a:path w="262889" h="847089">
                  <a:moveTo>
                    <a:pt x="204317" y="175133"/>
                  </a:moveTo>
                  <a:lnTo>
                    <a:pt x="175133" y="175133"/>
                  </a:lnTo>
                  <a:lnTo>
                    <a:pt x="175133" y="233514"/>
                  </a:lnTo>
                  <a:lnTo>
                    <a:pt x="204317" y="233514"/>
                  </a:lnTo>
                  <a:lnTo>
                    <a:pt x="204317" y="175133"/>
                  </a:lnTo>
                  <a:close/>
                </a:path>
                <a:path w="262889" h="847089">
                  <a:moveTo>
                    <a:pt x="233502" y="729729"/>
                  </a:moveTo>
                  <a:lnTo>
                    <a:pt x="204317" y="729729"/>
                  </a:lnTo>
                  <a:lnTo>
                    <a:pt x="175133" y="729729"/>
                  </a:lnTo>
                  <a:lnTo>
                    <a:pt x="175133" y="788111"/>
                  </a:lnTo>
                  <a:lnTo>
                    <a:pt x="204317" y="788111"/>
                  </a:lnTo>
                  <a:lnTo>
                    <a:pt x="204317" y="846480"/>
                  </a:lnTo>
                  <a:lnTo>
                    <a:pt x="233502" y="846480"/>
                  </a:lnTo>
                  <a:lnTo>
                    <a:pt x="233502" y="729729"/>
                  </a:lnTo>
                  <a:close/>
                </a:path>
                <a:path w="262889" h="847089">
                  <a:moveTo>
                    <a:pt x="233502" y="496214"/>
                  </a:moveTo>
                  <a:lnTo>
                    <a:pt x="204317" y="496214"/>
                  </a:lnTo>
                  <a:lnTo>
                    <a:pt x="175133" y="496214"/>
                  </a:lnTo>
                  <a:lnTo>
                    <a:pt x="175133" y="554596"/>
                  </a:lnTo>
                  <a:lnTo>
                    <a:pt x="204317" y="554596"/>
                  </a:lnTo>
                  <a:lnTo>
                    <a:pt x="204317" y="583780"/>
                  </a:lnTo>
                  <a:lnTo>
                    <a:pt x="175133" y="583780"/>
                  </a:lnTo>
                  <a:lnTo>
                    <a:pt x="175133" y="612965"/>
                  </a:lnTo>
                  <a:lnTo>
                    <a:pt x="204317" y="612965"/>
                  </a:lnTo>
                  <a:lnTo>
                    <a:pt x="204317" y="642175"/>
                  </a:lnTo>
                  <a:lnTo>
                    <a:pt x="233502" y="642175"/>
                  </a:lnTo>
                  <a:lnTo>
                    <a:pt x="233502" y="496214"/>
                  </a:lnTo>
                  <a:close/>
                </a:path>
                <a:path w="262889" h="847089">
                  <a:moveTo>
                    <a:pt x="233502" y="262699"/>
                  </a:moveTo>
                  <a:lnTo>
                    <a:pt x="204317" y="262699"/>
                  </a:lnTo>
                  <a:lnTo>
                    <a:pt x="175133" y="262699"/>
                  </a:lnTo>
                  <a:lnTo>
                    <a:pt x="175133" y="321081"/>
                  </a:lnTo>
                  <a:lnTo>
                    <a:pt x="204317" y="321081"/>
                  </a:lnTo>
                  <a:lnTo>
                    <a:pt x="204317" y="350266"/>
                  </a:lnTo>
                  <a:lnTo>
                    <a:pt x="175133" y="350266"/>
                  </a:lnTo>
                  <a:lnTo>
                    <a:pt x="175133" y="379450"/>
                  </a:lnTo>
                  <a:lnTo>
                    <a:pt x="204317" y="379450"/>
                  </a:lnTo>
                  <a:lnTo>
                    <a:pt x="204317" y="408660"/>
                  </a:lnTo>
                  <a:lnTo>
                    <a:pt x="233502" y="408660"/>
                  </a:lnTo>
                  <a:lnTo>
                    <a:pt x="233502" y="262699"/>
                  </a:lnTo>
                  <a:close/>
                </a:path>
                <a:path w="262889" h="847089">
                  <a:moveTo>
                    <a:pt x="233502" y="0"/>
                  </a:moveTo>
                  <a:lnTo>
                    <a:pt x="204317" y="0"/>
                  </a:lnTo>
                  <a:lnTo>
                    <a:pt x="175133" y="0"/>
                  </a:lnTo>
                  <a:lnTo>
                    <a:pt x="175133" y="58381"/>
                  </a:lnTo>
                  <a:lnTo>
                    <a:pt x="204317" y="58381"/>
                  </a:lnTo>
                  <a:lnTo>
                    <a:pt x="204317" y="87566"/>
                  </a:lnTo>
                  <a:lnTo>
                    <a:pt x="175133" y="87566"/>
                  </a:lnTo>
                  <a:lnTo>
                    <a:pt x="175133" y="116751"/>
                  </a:lnTo>
                  <a:lnTo>
                    <a:pt x="204317" y="116751"/>
                  </a:lnTo>
                  <a:lnTo>
                    <a:pt x="204317" y="145935"/>
                  </a:lnTo>
                  <a:lnTo>
                    <a:pt x="233502" y="145935"/>
                  </a:lnTo>
                  <a:lnTo>
                    <a:pt x="233502" y="116763"/>
                  </a:lnTo>
                  <a:lnTo>
                    <a:pt x="233502" y="58381"/>
                  </a:lnTo>
                  <a:lnTo>
                    <a:pt x="233502" y="0"/>
                  </a:lnTo>
                  <a:close/>
                </a:path>
                <a:path w="262889" h="847089">
                  <a:moveTo>
                    <a:pt x="262699" y="758913"/>
                  </a:moveTo>
                  <a:lnTo>
                    <a:pt x="233514" y="758913"/>
                  </a:lnTo>
                  <a:lnTo>
                    <a:pt x="233514" y="788098"/>
                  </a:lnTo>
                  <a:lnTo>
                    <a:pt x="262699" y="788098"/>
                  </a:lnTo>
                  <a:lnTo>
                    <a:pt x="262699" y="758913"/>
                  </a:lnTo>
                  <a:close/>
                </a:path>
                <a:path w="262889" h="847089">
                  <a:moveTo>
                    <a:pt x="262699" y="671347"/>
                  </a:moveTo>
                  <a:lnTo>
                    <a:pt x="233514" y="671347"/>
                  </a:lnTo>
                  <a:lnTo>
                    <a:pt x="233514" y="729729"/>
                  </a:lnTo>
                  <a:lnTo>
                    <a:pt x="262699" y="729729"/>
                  </a:lnTo>
                  <a:lnTo>
                    <a:pt x="262699" y="671347"/>
                  </a:lnTo>
                  <a:close/>
                </a:path>
                <a:path w="262889" h="847089">
                  <a:moveTo>
                    <a:pt x="262699" y="612965"/>
                  </a:moveTo>
                  <a:lnTo>
                    <a:pt x="233514" y="612965"/>
                  </a:lnTo>
                  <a:lnTo>
                    <a:pt x="233514" y="642150"/>
                  </a:lnTo>
                  <a:lnTo>
                    <a:pt x="262699" y="642150"/>
                  </a:lnTo>
                  <a:lnTo>
                    <a:pt x="262699" y="612965"/>
                  </a:lnTo>
                  <a:close/>
                </a:path>
                <a:path w="262889" h="847089">
                  <a:moveTo>
                    <a:pt x="262699" y="525399"/>
                  </a:moveTo>
                  <a:lnTo>
                    <a:pt x="233514" y="525399"/>
                  </a:lnTo>
                  <a:lnTo>
                    <a:pt x="233514" y="554583"/>
                  </a:lnTo>
                  <a:lnTo>
                    <a:pt x="262699" y="554583"/>
                  </a:lnTo>
                  <a:lnTo>
                    <a:pt x="262699" y="525399"/>
                  </a:lnTo>
                  <a:close/>
                </a:path>
                <a:path w="262889" h="847089">
                  <a:moveTo>
                    <a:pt x="262699" y="437832"/>
                  </a:moveTo>
                  <a:lnTo>
                    <a:pt x="233514" y="437832"/>
                  </a:lnTo>
                  <a:lnTo>
                    <a:pt x="233514" y="496214"/>
                  </a:lnTo>
                  <a:lnTo>
                    <a:pt x="262699" y="496214"/>
                  </a:lnTo>
                  <a:lnTo>
                    <a:pt x="262699" y="437832"/>
                  </a:lnTo>
                  <a:close/>
                </a:path>
                <a:path w="262889" h="847089">
                  <a:moveTo>
                    <a:pt x="262699" y="379450"/>
                  </a:moveTo>
                  <a:lnTo>
                    <a:pt x="233514" y="379450"/>
                  </a:lnTo>
                  <a:lnTo>
                    <a:pt x="233514" y="408635"/>
                  </a:lnTo>
                  <a:lnTo>
                    <a:pt x="262699" y="408635"/>
                  </a:lnTo>
                  <a:lnTo>
                    <a:pt x="262699" y="379450"/>
                  </a:lnTo>
                  <a:close/>
                </a:path>
                <a:path w="262889" h="847089">
                  <a:moveTo>
                    <a:pt x="262699" y="291884"/>
                  </a:moveTo>
                  <a:lnTo>
                    <a:pt x="233514" y="291884"/>
                  </a:lnTo>
                  <a:lnTo>
                    <a:pt x="233514" y="321068"/>
                  </a:lnTo>
                  <a:lnTo>
                    <a:pt x="262699" y="321068"/>
                  </a:lnTo>
                  <a:lnTo>
                    <a:pt x="262699" y="291884"/>
                  </a:lnTo>
                  <a:close/>
                </a:path>
                <a:path w="262889" h="847089">
                  <a:moveTo>
                    <a:pt x="262699" y="175133"/>
                  </a:moveTo>
                  <a:lnTo>
                    <a:pt x="233514" y="175133"/>
                  </a:lnTo>
                  <a:lnTo>
                    <a:pt x="233514" y="262699"/>
                  </a:lnTo>
                  <a:lnTo>
                    <a:pt x="262699" y="262699"/>
                  </a:lnTo>
                  <a:lnTo>
                    <a:pt x="262699" y="175133"/>
                  </a:lnTo>
                  <a:close/>
                </a:path>
                <a:path w="262889" h="847089">
                  <a:moveTo>
                    <a:pt x="262699" y="116751"/>
                  </a:moveTo>
                  <a:lnTo>
                    <a:pt x="233514" y="116751"/>
                  </a:lnTo>
                  <a:lnTo>
                    <a:pt x="233514" y="145935"/>
                  </a:lnTo>
                  <a:lnTo>
                    <a:pt x="262699" y="145935"/>
                  </a:lnTo>
                  <a:lnTo>
                    <a:pt x="262699" y="116751"/>
                  </a:lnTo>
                  <a:close/>
                </a:path>
                <a:path w="262889" h="847089">
                  <a:moveTo>
                    <a:pt x="262699" y="29184"/>
                  </a:moveTo>
                  <a:lnTo>
                    <a:pt x="233514" y="29184"/>
                  </a:lnTo>
                  <a:lnTo>
                    <a:pt x="233514" y="58369"/>
                  </a:lnTo>
                  <a:lnTo>
                    <a:pt x="262699" y="58369"/>
                  </a:lnTo>
                  <a:lnTo>
                    <a:pt x="262699" y="2918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796389" y="3410762"/>
              <a:ext cx="292100" cy="817880"/>
            </a:xfrm>
            <a:custGeom>
              <a:avLst/>
              <a:gdLst/>
              <a:ahLst/>
              <a:cxnLst/>
              <a:rect l="l" t="t" r="r" b="b"/>
              <a:pathLst>
                <a:path w="292100" h="817879">
                  <a:moveTo>
                    <a:pt x="58369" y="467017"/>
                  </a:moveTo>
                  <a:lnTo>
                    <a:pt x="29184" y="467017"/>
                  </a:lnTo>
                  <a:lnTo>
                    <a:pt x="29184" y="525399"/>
                  </a:lnTo>
                  <a:lnTo>
                    <a:pt x="58369" y="525399"/>
                  </a:lnTo>
                  <a:lnTo>
                    <a:pt x="58369" y="467017"/>
                  </a:lnTo>
                  <a:close/>
                </a:path>
                <a:path w="292100" h="817879">
                  <a:moveTo>
                    <a:pt x="58369" y="408647"/>
                  </a:moveTo>
                  <a:lnTo>
                    <a:pt x="29184" y="408647"/>
                  </a:lnTo>
                  <a:lnTo>
                    <a:pt x="29184" y="437832"/>
                  </a:lnTo>
                  <a:lnTo>
                    <a:pt x="58369" y="437832"/>
                  </a:lnTo>
                  <a:lnTo>
                    <a:pt x="58369" y="408647"/>
                  </a:lnTo>
                  <a:close/>
                </a:path>
                <a:path w="292100" h="817879">
                  <a:moveTo>
                    <a:pt x="58369" y="350266"/>
                  </a:moveTo>
                  <a:lnTo>
                    <a:pt x="29184" y="350266"/>
                  </a:lnTo>
                  <a:lnTo>
                    <a:pt x="29184" y="379450"/>
                  </a:lnTo>
                  <a:lnTo>
                    <a:pt x="58369" y="379450"/>
                  </a:lnTo>
                  <a:lnTo>
                    <a:pt x="58369" y="350266"/>
                  </a:lnTo>
                  <a:close/>
                </a:path>
                <a:path w="292100" h="817879">
                  <a:moveTo>
                    <a:pt x="58369" y="233514"/>
                  </a:moveTo>
                  <a:lnTo>
                    <a:pt x="29184" y="233514"/>
                  </a:lnTo>
                  <a:lnTo>
                    <a:pt x="29184" y="262699"/>
                  </a:lnTo>
                  <a:lnTo>
                    <a:pt x="58369" y="262699"/>
                  </a:lnTo>
                  <a:lnTo>
                    <a:pt x="58369" y="233514"/>
                  </a:lnTo>
                  <a:close/>
                </a:path>
                <a:path w="292100" h="817879">
                  <a:moveTo>
                    <a:pt x="87553" y="700532"/>
                  </a:moveTo>
                  <a:lnTo>
                    <a:pt x="58369" y="700532"/>
                  </a:lnTo>
                  <a:lnTo>
                    <a:pt x="58369" y="729729"/>
                  </a:lnTo>
                  <a:lnTo>
                    <a:pt x="29184" y="729729"/>
                  </a:lnTo>
                  <a:lnTo>
                    <a:pt x="29184" y="758913"/>
                  </a:lnTo>
                  <a:lnTo>
                    <a:pt x="0" y="758913"/>
                  </a:lnTo>
                  <a:lnTo>
                    <a:pt x="0" y="788098"/>
                  </a:lnTo>
                  <a:lnTo>
                    <a:pt x="29184" y="788098"/>
                  </a:lnTo>
                  <a:lnTo>
                    <a:pt x="29184" y="817295"/>
                  </a:lnTo>
                  <a:lnTo>
                    <a:pt x="58369" y="817295"/>
                  </a:lnTo>
                  <a:lnTo>
                    <a:pt x="87553" y="817283"/>
                  </a:lnTo>
                  <a:lnTo>
                    <a:pt x="87553" y="788098"/>
                  </a:lnTo>
                  <a:lnTo>
                    <a:pt x="58369" y="788098"/>
                  </a:lnTo>
                  <a:lnTo>
                    <a:pt x="58369" y="758913"/>
                  </a:lnTo>
                  <a:lnTo>
                    <a:pt x="87553" y="758913"/>
                  </a:lnTo>
                  <a:lnTo>
                    <a:pt x="87553" y="700532"/>
                  </a:lnTo>
                  <a:close/>
                </a:path>
                <a:path w="292100" h="817879">
                  <a:moveTo>
                    <a:pt x="87553" y="642162"/>
                  </a:moveTo>
                  <a:lnTo>
                    <a:pt x="58369" y="642162"/>
                  </a:lnTo>
                  <a:lnTo>
                    <a:pt x="58369" y="671347"/>
                  </a:lnTo>
                  <a:lnTo>
                    <a:pt x="87553" y="671347"/>
                  </a:lnTo>
                  <a:lnTo>
                    <a:pt x="87553" y="642162"/>
                  </a:lnTo>
                  <a:close/>
                </a:path>
                <a:path w="292100" h="817879">
                  <a:moveTo>
                    <a:pt x="87553" y="525399"/>
                  </a:moveTo>
                  <a:lnTo>
                    <a:pt x="58369" y="525399"/>
                  </a:lnTo>
                  <a:lnTo>
                    <a:pt x="58369" y="554583"/>
                  </a:lnTo>
                  <a:lnTo>
                    <a:pt x="87553" y="554583"/>
                  </a:lnTo>
                  <a:lnTo>
                    <a:pt x="87553" y="525399"/>
                  </a:lnTo>
                  <a:close/>
                </a:path>
                <a:path w="292100" h="817879">
                  <a:moveTo>
                    <a:pt x="87553" y="379450"/>
                  </a:moveTo>
                  <a:lnTo>
                    <a:pt x="58369" y="379450"/>
                  </a:lnTo>
                  <a:lnTo>
                    <a:pt x="58369" y="408635"/>
                  </a:lnTo>
                  <a:lnTo>
                    <a:pt x="87553" y="408635"/>
                  </a:lnTo>
                  <a:lnTo>
                    <a:pt x="87553" y="379450"/>
                  </a:lnTo>
                  <a:close/>
                </a:path>
                <a:path w="292100" h="817879">
                  <a:moveTo>
                    <a:pt x="87553" y="321081"/>
                  </a:moveTo>
                  <a:lnTo>
                    <a:pt x="58369" y="321081"/>
                  </a:lnTo>
                  <a:lnTo>
                    <a:pt x="58369" y="350266"/>
                  </a:lnTo>
                  <a:lnTo>
                    <a:pt x="87553" y="350266"/>
                  </a:lnTo>
                  <a:lnTo>
                    <a:pt x="87553" y="321081"/>
                  </a:lnTo>
                  <a:close/>
                </a:path>
                <a:path w="292100" h="817879">
                  <a:moveTo>
                    <a:pt x="87553" y="145948"/>
                  </a:moveTo>
                  <a:lnTo>
                    <a:pt x="58369" y="145948"/>
                  </a:lnTo>
                  <a:lnTo>
                    <a:pt x="58369" y="116751"/>
                  </a:lnTo>
                  <a:lnTo>
                    <a:pt x="29184" y="116751"/>
                  </a:lnTo>
                  <a:lnTo>
                    <a:pt x="29184" y="175133"/>
                  </a:lnTo>
                  <a:lnTo>
                    <a:pt x="58369" y="175133"/>
                  </a:lnTo>
                  <a:lnTo>
                    <a:pt x="58369" y="233514"/>
                  </a:lnTo>
                  <a:lnTo>
                    <a:pt x="87553" y="233514"/>
                  </a:lnTo>
                  <a:lnTo>
                    <a:pt x="87553" y="145948"/>
                  </a:lnTo>
                  <a:close/>
                </a:path>
                <a:path w="292100" h="817879">
                  <a:moveTo>
                    <a:pt x="87553" y="29184"/>
                  </a:moveTo>
                  <a:lnTo>
                    <a:pt x="58369" y="29184"/>
                  </a:lnTo>
                  <a:lnTo>
                    <a:pt x="29184" y="29184"/>
                  </a:lnTo>
                  <a:lnTo>
                    <a:pt x="29184" y="58369"/>
                  </a:lnTo>
                  <a:lnTo>
                    <a:pt x="58369" y="58369"/>
                  </a:lnTo>
                  <a:lnTo>
                    <a:pt x="87553" y="58369"/>
                  </a:lnTo>
                  <a:lnTo>
                    <a:pt x="87553" y="29184"/>
                  </a:lnTo>
                  <a:close/>
                </a:path>
                <a:path w="292100" h="817879">
                  <a:moveTo>
                    <a:pt x="116751" y="379450"/>
                  </a:moveTo>
                  <a:lnTo>
                    <a:pt x="87566" y="379450"/>
                  </a:lnTo>
                  <a:lnTo>
                    <a:pt x="87566" y="408635"/>
                  </a:lnTo>
                  <a:lnTo>
                    <a:pt x="116751" y="408635"/>
                  </a:lnTo>
                  <a:lnTo>
                    <a:pt x="116751" y="379450"/>
                  </a:lnTo>
                  <a:close/>
                </a:path>
                <a:path w="292100" h="817879">
                  <a:moveTo>
                    <a:pt x="116751" y="262699"/>
                  </a:moveTo>
                  <a:lnTo>
                    <a:pt x="87566" y="262699"/>
                  </a:lnTo>
                  <a:lnTo>
                    <a:pt x="87566" y="291884"/>
                  </a:lnTo>
                  <a:lnTo>
                    <a:pt x="116751" y="291884"/>
                  </a:lnTo>
                  <a:lnTo>
                    <a:pt x="116751" y="262699"/>
                  </a:lnTo>
                  <a:close/>
                </a:path>
                <a:path w="292100" h="817879">
                  <a:moveTo>
                    <a:pt x="116751" y="204317"/>
                  </a:moveTo>
                  <a:lnTo>
                    <a:pt x="87566" y="204317"/>
                  </a:lnTo>
                  <a:lnTo>
                    <a:pt x="87566" y="233502"/>
                  </a:lnTo>
                  <a:lnTo>
                    <a:pt x="116751" y="233502"/>
                  </a:lnTo>
                  <a:lnTo>
                    <a:pt x="116751" y="204317"/>
                  </a:lnTo>
                  <a:close/>
                </a:path>
                <a:path w="292100" h="817879">
                  <a:moveTo>
                    <a:pt x="116751" y="0"/>
                  </a:moveTo>
                  <a:lnTo>
                    <a:pt x="87566" y="0"/>
                  </a:lnTo>
                  <a:lnTo>
                    <a:pt x="87566" y="29184"/>
                  </a:lnTo>
                  <a:lnTo>
                    <a:pt x="116751" y="29184"/>
                  </a:lnTo>
                  <a:lnTo>
                    <a:pt x="116751" y="0"/>
                  </a:lnTo>
                  <a:close/>
                </a:path>
                <a:path w="292100" h="817879">
                  <a:moveTo>
                    <a:pt x="145935" y="467017"/>
                  </a:moveTo>
                  <a:lnTo>
                    <a:pt x="116751" y="467017"/>
                  </a:lnTo>
                  <a:lnTo>
                    <a:pt x="87566" y="467017"/>
                  </a:lnTo>
                  <a:lnTo>
                    <a:pt x="87566" y="525399"/>
                  </a:lnTo>
                  <a:lnTo>
                    <a:pt x="116751" y="525399"/>
                  </a:lnTo>
                  <a:lnTo>
                    <a:pt x="116751" y="496201"/>
                  </a:lnTo>
                  <a:lnTo>
                    <a:pt x="145935" y="496201"/>
                  </a:lnTo>
                  <a:lnTo>
                    <a:pt x="145935" y="467017"/>
                  </a:lnTo>
                  <a:close/>
                </a:path>
                <a:path w="292100" h="817879">
                  <a:moveTo>
                    <a:pt x="145935" y="408647"/>
                  </a:moveTo>
                  <a:lnTo>
                    <a:pt x="116751" y="408647"/>
                  </a:lnTo>
                  <a:lnTo>
                    <a:pt x="116751" y="437832"/>
                  </a:lnTo>
                  <a:lnTo>
                    <a:pt x="145935" y="437832"/>
                  </a:lnTo>
                  <a:lnTo>
                    <a:pt x="145935" y="408647"/>
                  </a:lnTo>
                  <a:close/>
                </a:path>
                <a:path w="292100" h="817879">
                  <a:moveTo>
                    <a:pt x="145935" y="233514"/>
                  </a:moveTo>
                  <a:lnTo>
                    <a:pt x="116751" y="233514"/>
                  </a:lnTo>
                  <a:lnTo>
                    <a:pt x="116751" y="262699"/>
                  </a:lnTo>
                  <a:lnTo>
                    <a:pt x="145935" y="262699"/>
                  </a:lnTo>
                  <a:lnTo>
                    <a:pt x="145935" y="233514"/>
                  </a:lnTo>
                  <a:close/>
                </a:path>
                <a:path w="292100" h="817879">
                  <a:moveTo>
                    <a:pt x="145935" y="175133"/>
                  </a:moveTo>
                  <a:lnTo>
                    <a:pt x="116751" y="175133"/>
                  </a:lnTo>
                  <a:lnTo>
                    <a:pt x="116751" y="204317"/>
                  </a:lnTo>
                  <a:lnTo>
                    <a:pt x="145935" y="204317"/>
                  </a:lnTo>
                  <a:lnTo>
                    <a:pt x="145935" y="175133"/>
                  </a:lnTo>
                  <a:close/>
                </a:path>
                <a:path w="292100" h="817879">
                  <a:moveTo>
                    <a:pt x="145935" y="116751"/>
                  </a:moveTo>
                  <a:lnTo>
                    <a:pt x="116751" y="116751"/>
                  </a:lnTo>
                  <a:lnTo>
                    <a:pt x="116751" y="87566"/>
                  </a:lnTo>
                  <a:lnTo>
                    <a:pt x="87566" y="87566"/>
                  </a:lnTo>
                  <a:lnTo>
                    <a:pt x="87566" y="116751"/>
                  </a:lnTo>
                  <a:lnTo>
                    <a:pt x="87566" y="145935"/>
                  </a:lnTo>
                  <a:lnTo>
                    <a:pt x="116751" y="145935"/>
                  </a:lnTo>
                  <a:lnTo>
                    <a:pt x="145935" y="145935"/>
                  </a:lnTo>
                  <a:lnTo>
                    <a:pt x="145935" y="116751"/>
                  </a:lnTo>
                  <a:close/>
                </a:path>
                <a:path w="292100" h="817879">
                  <a:moveTo>
                    <a:pt x="145935" y="29184"/>
                  </a:moveTo>
                  <a:lnTo>
                    <a:pt x="116751" y="29184"/>
                  </a:lnTo>
                  <a:lnTo>
                    <a:pt x="116751" y="58369"/>
                  </a:lnTo>
                  <a:lnTo>
                    <a:pt x="145935" y="58369"/>
                  </a:lnTo>
                  <a:lnTo>
                    <a:pt x="145935" y="29184"/>
                  </a:lnTo>
                  <a:close/>
                </a:path>
                <a:path w="292100" h="817879">
                  <a:moveTo>
                    <a:pt x="175120" y="496214"/>
                  </a:moveTo>
                  <a:lnTo>
                    <a:pt x="145935" y="496214"/>
                  </a:lnTo>
                  <a:lnTo>
                    <a:pt x="145935" y="525399"/>
                  </a:lnTo>
                  <a:lnTo>
                    <a:pt x="116751" y="525399"/>
                  </a:lnTo>
                  <a:lnTo>
                    <a:pt x="116751" y="583780"/>
                  </a:lnTo>
                  <a:lnTo>
                    <a:pt x="87566" y="583780"/>
                  </a:lnTo>
                  <a:lnTo>
                    <a:pt x="87566" y="612965"/>
                  </a:lnTo>
                  <a:lnTo>
                    <a:pt x="116751" y="612965"/>
                  </a:lnTo>
                  <a:lnTo>
                    <a:pt x="116751" y="671347"/>
                  </a:lnTo>
                  <a:lnTo>
                    <a:pt x="87566" y="671347"/>
                  </a:lnTo>
                  <a:lnTo>
                    <a:pt x="87566" y="700532"/>
                  </a:lnTo>
                  <a:lnTo>
                    <a:pt x="116751" y="700532"/>
                  </a:lnTo>
                  <a:lnTo>
                    <a:pt x="116751" y="729729"/>
                  </a:lnTo>
                  <a:lnTo>
                    <a:pt x="87566" y="729729"/>
                  </a:lnTo>
                  <a:lnTo>
                    <a:pt x="87566" y="788111"/>
                  </a:lnTo>
                  <a:lnTo>
                    <a:pt x="116751" y="788111"/>
                  </a:lnTo>
                  <a:lnTo>
                    <a:pt x="116751" y="817295"/>
                  </a:lnTo>
                  <a:lnTo>
                    <a:pt x="145935" y="817295"/>
                  </a:lnTo>
                  <a:lnTo>
                    <a:pt x="145935" y="788098"/>
                  </a:lnTo>
                  <a:lnTo>
                    <a:pt x="175120" y="788098"/>
                  </a:lnTo>
                  <a:lnTo>
                    <a:pt x="175120" y="758913"/>
                  </a:lnTo>
                  <a:lnTo>
                    <a:pt x="145935" y="758913"/>
                  </a:lnTo>
                  <a:lnTo>
                    <a:pt x="145935" y="729716"/>
                  </a:lnTo>
                  <a:lnTo>
                    <a:pt x="175120" y="729716"/>
                  </a:lnTo>
                  <a:lnTo>
                    <a:pt x="175120" y="700532"/>
                  </a:lnTo>
                  <a:lnTo>
                    <a:pt x="145935" y="700532"/>
                  </a:lnTo>
                  <a:lnTo>
                    <a:pt x="145935" y="612965"/>
                  </a:lnTo>
                  <a:lnTo>
                    <a:pt x="175120" y="612965"/>
                  </a:lnTo>
                  <a:lnTo>
                    <a:pt x="175120" y="496214"/>
                  </a:lnTo>
                  <a:close/>
                </a:path>
                <a:path w="292100" h="817879">
                  <a:moveTo>
                    <a:pt x="175120" y="437832"/>
                  </a:moveTo>
                  <a:lnTo>
                    <a:pt x="145935" y="437832"/>
                  </a:lnTo>
                  <a:lnTo>
                    <a:pt x="145935" y="467017"/>
                  </a:lnTo>
                  <a:lnTo>
                    <a:pt x="175120" y="467017"/>
                  </a:lnTo>
                  <a:lnTo>
                    <a:pt x="175120" y="437832"/>
                  </a:lnTo>
                  <a:close/>
                </a:path>
                <a:path w="292100" h="817879">
                  <a:moveTo>
                    <a:pt x="175120" y="350266"/>
                  </a:moveTo>
                  <a:lnTo>
                    <a:pt x="145935" y="350266"/>
                  </a:lnTo>
                  <a:lnTo>
                    <a:pt x="145935" y="291884"/>
                  </a:lnTo>
                  <a:lnTo>
                    <a:pt x="116751" y="291884"/>
                  </a:lnTo>
                  <a:lnTo>
                    <a:pt x="116751" y="321081"/>
                  </a:lnTo>
                  <a:lnTo>
                    <a:pt x="87566" y="321081"/>
                  </a:lnTo>
                  <a:lnTo>
                    <a:pt x="87566" y="350266"/>
                  </a:lnTo>
                  <a:lnTo>
                    <a:pt x="116751" y="350266"/>
                  </a:lnTo>
                  <a:lnTo>
                    <a:pt x="116751" y="379450"/>
                  </a:lnTo>
                  <a:lnTo>
                    <a:pt x="145935" y="379450"/>
                  </a:lnTo>
                  <a:lnTo>
                    <a:pt x="145935" y="408647"/>
                  </a:lnTo>
                  <a:lnTo>
                    <a:pt x="175120" y="408647"/>
                  </a:lnTo>
                  <a:lnTo>
                    <a:pt x="175120" y="350266"/>
                  </a:lnTo>
                  <a:close/>
                </a:path>
                <a:path w="292100" h="817879">
                  <a:moveTo>
                    <a:pt x="204317" y="642162"/>
                  </a:moveTo>
                  <a:lnTo>
                    <a:pt x="175133" y="642162"/>
                  </a:lnTo>
                  <a:lnTo>
                    <a:pt x="175133" y="671347"/>
                  </a:lnTo>
                  <a:lnTo>
                    <a:pt x="204317" y="671347"/>
                  </a:lnTo>
                  <a:lnTo>
                    <a:pt x="204317" y="642162"/>
                  </a:lnTo>
                  <a:close/>
                </a:path>
                <a:path w="292100" h="817879">
                  <a:moveTo>
                    <a:pt x="262686" y="758913"/>
                  </a:moveTo>
                  <a:lnTo>
                    <a:pt x="233502" y="758913"/>
                  </a:lnTo>
                  <a:lnTo>
                    <a:pt x="204317" y="758913"/>
                  </a:lnTo>
                  <a:lnTo>
                    <a:pt x="175133" y="758913"/>
                  </a:lnTo>
                  <a:lnTo>
                    <a:pt x="175133" y="788098"/>
                  </a:lnTo>
                  <a:lnTo>
                    <a:pt x="204317" y="788098"/>
                  </a:lnTo>
                  <a:lnTo>
                    <a:pt x="204317" y="817295"/>
                  </a:lnTo>
                  <a:lnTo>
                    <a:pt x="233502" y="817295"/>
                  </a:lnTo>
                  <a:lnTo>
                    <a:pt x="262686" y="817295"/>
                  </a:lnTo>
                  <a:lnTo>
                    <a:pt x="262686" y="758913"/>
                  </a:lnTo>
                  <a:close/>
                </a:path>
                <a:path w="292100" h="817879">
                  <a:moveTo>
                    <a:pt x="262686" y="233514"/>
                  </a:moveTo>
                  <a:lnTo>
                    <a:pt x="233502" y="233514"/>
                  </a:lnTo>
                  <a:lnTo>
                    <a:pt x="204317" y="233514"/>
                  </a:lnTo>
                  <a:lnTo>
                    <a:pt x="175133" y="233514"/>
                  </a:lnTo>
                  <a:lnTo>
                    <a:pt x="175133" y="291896"/>
                  </a:lnTo>
                  <a:lnTo>
                    <a:pt x="204317" y="291896"/>
                  </a:lnTo>
                  <a:lnTo>
                    <a:pt x="233502" y="291896"/>
                  </a:lnTo>
                  <a:lnTo>
                    <a:pt x="233502" y="321081"/>
                  </a:lnTo>
                  <a:lnTo>
                    <a:pt x="204317" y="321081"/>
                  </a:lnTo>
                  <a:lnTo>
                    <a:pt x="204317" y="379450"/>
                  </a:lnTo>
                  <a:lnTo>
                    <a:pt x="175133" y="379450"/>
                  </a:lnTo>
                  <a:lnTo>
                    <a:pt x="175133" y="467017"/>
                  </a:lnTo>
                  <a:lnTo>
                    <a:pt x="204317" y="467017"/>
                  </a:lnTo>
                  <a:lnTo>
                    <a:pt x="204317" y="496214"/>
                  </a:lnTo>
                  <a:lnTo>
                    <a:pt x="175133" y="496214"/>
                  </a:lnTo>
                  <a:lnTo>
                    <a:pt x="175133" y="525399"/>
                  </a:lnTo>
                  <a:lnTo>
                    <a:pt x="204317" y="525399"/>
                  </a:lnTo>
                  <a:lnTo>
                    <a:pt x="204317" y="554596"/>
                  </a:lnTo>
                  <a:lnTo>
                    <a:pt x="175133" y="554596"/>
                  </a:lnTo>
                  <a:lnTo>
                    <a:pt x="175133" y="612978"/>
                  </a:lnTo>
                  <a:lnTo>
                    <a:pt x="204317" y="612978"/>
                  </a:lnTo>
                  <a:lnTo>
                    <a:pt x="233502" y="612965"/>
                  </a:lnTo>
                  <a:lnTo>
                    <a:pt x="233502" y="700532"/>
                  </a:lnTo>
                  <a:lnTo>
                    <a:pt x="204317" y="700532"/>
                  </a:lnTo>
                  <a:lnTo>
                    <a:pt x="175133" y="700532"/>
                  </a:lnTo>
                  <a:lnTo>
                    <a:pt x="175133" y="729716"/>
                  </a:lnTo>
                  <a:lnTo>
                    <a:pt x="204317" y="729716"/>
                  </a:lnTo>
                  <a:lnTo>
                    <a:pt x="233502" y="729716"/>
                  </a:lnTo>
                  <a:lnTo>
                    <a:pt x="262686" y="729729"/>
                  </a:lnTo>
                  <a:lnTo>
                    <a:pt x="262686" y="583780"/>
                  </a:lnTo>
                  <a:lnTo>
                    <a:pt x="233502" y="583780"/>
                  </a:lnTo>
                  <a:lnTo>
                    <a:pt x="233502" y="525399"/>
                  </a:lnTo>
                  <a:lnTo>
                    <a:pt x="262686" y="525399"/>
                  </a:lnTo>
                  <a:lnTo>
                    <a:pt x="262686" y="496214"/>
                  </a:lnTo>
                  <a:lnTo>
                    <a:pt x="233502" y="496214"/>
                  </a:lnTo>
                  <a:lnTo>
                    <a:pt x="233502" y="467017"/>
                  </a:lnTo>
                  <a:lnTo>
                    <a:pt x="262686" y="467017"/>
                  </a:lnTo>
                  <a:lnTo>
                    <a:pt x="262686" y="379450"/>
                  </a:lnTo>
                  <a:lnTo>
                    <a:pt x="233502" y="379450"/>
                  </a:lnTo>
                  <a:lnTo>
                    <a:pt x="233502" y="350266"/>
                  </a:lnTo>
                  <a:lnTo>
                    <a:pt x="262686" y="350266"/>
                  </a:lnTo>
                  <a:lnTo>
                    <a:pt x="262686" y="233514"/>
                  </a:lnTo>
                  <a:close/>
                </a:path>
                <a:path w="292100" h="817879">
                  <a:moveTo>
                    <a:pt x="262686" y="58381"/>
                  </a:moveTo>
                  <a:lnTo>
                    <a:pt x="233502" y="58381"/>
                  </a:lnTo>
                  <a:lnTo>
                    <a:pt x="233502" y="116751"/>
                  </a:lnTo>
                  <a:lnTo>
                    <a:pt x="233502" y="145935"/>
                  </a:lnTo>
                  <a:lnTo>
                    <a:pt x="262686" y="145935"/>
                  </a:lnTo>
                  <a:lnTo>
                    <a:pt x="262686" y="116763"/>
                  </a:lnTo>
                  <a:lnTo>
                    <a:pt x="262686" y="58381"/>
                  </a:lnTo>
                  <a:close/>
                </a:path>
                <a:path w="292100" h="817879">
                  <a:moveTo>
                    <a:pt x="262686" y="0"/>
                  </a:moveTo>
                  <a:lnTo>
                    <a:pt x="233502" y="0"/>
                  </a:lnTo>
                  <a:lnTo>
                    <a:pt x="204317" y="0"/>
                  </a:lnTo>
                  <a:lnTo>
                    <a:pt x="175133" y="0"/>
                  </a:lnTo>
                  <a:lnTo>
                    <a:pt x="175133" y="58381"/>
                  </a:lnTo>
                  <a:lnTo>
                    <a:pt x="175133" y="116751"/>
                  </a:lnTo>
                  <a:lnTo>
                    <a:pt x="175133" y="204317"/>
                  </a:lnTo>
                  <a:lnTo>
                    <a:pt x="204317" y="204317"/>
                  </a:lnTo>
                  <a:lnTo>
                    <a:pt x="233502" y="204317"/>
                  </a:lnTo>
                  <a:lnTo>
                    <a:pt x="262686" y="204317"/>
                  </a:lnTo>
                  <a:lnTo>
                    <a:pt x="262686" y="175133"/>
                  </a:lnTo>
                  <a:lnTo>
                    <a:pt x="233502" y="175133"/>
                  </a:lnTo>
                  <a:lnTo>
                    <a:pt x="204317" y="175133"/>
                  </a:lnTo>
                  <a:lnTo>
                    <a:pt x="204317" y="116763"/>
                  </a:lnTo>
                  <a:lnTo>
                    <a:pt x="204317" y="58381"/>
                  </a:lnTo>
                  <a:lnTo>
                    <a:pt x="204317" y="29184"/>
                  </a:lnTo>
                  <a:lnTo>
                    <a:pt x="233502" y="29184"/>
                  </a:lnTo>
                  <a:lnTo>
                    <a:pt x="262686" y="29184"/>
                  </a:lnTo>
                  <a:lnTo>
                    <a:pt x="262686" y="0"/>
                  </a:lnTo>
                  <a:close/>
                </a:path>
                <a:path w="292100" h="817879">
                  <a:moveTo>
                    <a:pt x="291884" y="321081"/>
                  </a:moveTo>
                  <a:lnTo>
                    <a:pt x="262699" y="321081"/>
                  </a:lnTo>
                  <a:lnTo>
                    <a:pt x="262699" y="379463"/>
                  </a:lnTo>
                  <a:lnTo>
                    <a:pt x="291884" y="379463"/>
                  </a:lnTo>
                  <a:lnTo>
                    <a:pt x="291884" y="321081"/>
                  </a:lnTo>
                  <a:close/>
                </a:path>
                <a:path w="292100" h="817879">
                  <a:moveTo>
                    <a:pt x="291884" y="233514"/>
                  </a:moveTo>
                  <a:lnTo>
                    <a:pt x="262699" y="233514"/>
                  </a:lnTo>
                  <a:lnTo>
                    <a:pt x="262699" y="262699"/>
                  </a:lnTo>
                  <a:lnTo>
                    <a:pt x="291884" y="262699"/>
                  </a:lnTo>
                  <a:lnTo>
                    <a:pt x="291884" y="233514"/>
                  </a:lnTo>
                  <a:close/>
                </a:path>
                <a:path w="292100" h="817879">
                  <a:moveTo>
                    <a:pt x="291884" y="175133"/>
                  </a:moveTo>
                  <a:lnTo>
                    <a:pt x="262699" y="175133"/>
                  </a:lnTo>
                  <a:lnTo>
                    <a:pt x="262699" y="204317"/>
                  </a:lnTo>
                  <a:lnTo>
                    <a:pt x="291884" y="204317"/>
                  </a:lnTo>
                  <a:lnTo>
                    <a:pt x="291884" y="175133"/>
                  </a:lnTo>
                  <a:close/>
                </a:path>
                <a:path w="292100" h="817879">
                  <a:moveTo>
                    <a:pt x="291884" y="58381"/>
                  </a:moveTo>
                  <a:lnTo>
                    <a:pt x="262699" y="58381"/>
                  </a:lnTo>
                  <a:lnTo>
                    <a:pt x="262699" y="116751"/>
                  </a:lnTo>
                  <a:lnTo>
                    <a:pt x="262699" y="145935"/>
                  </a:lnTo>
                  <a:lnTo>
                    <a:pt x="291884" y="145935"/>
                  </a:lnTo>
                  <a:lnTo>
                    <a:pt x="291884" y="116763"/>
                  </a:lnTo>
                  <a:lnTo>
                    <a:pt x="291884" y="58381"/>
                  </a:lnTo>
                  <a:close/>
                </a:path>
                <a:path w="292100" h="817879">
                  <a:moveTo>
                    <a:pt x="291884" y="0"/>
                  </a:moveTo>
                  <a:lnTo>
                    <a:pt x="262699" y="0"/>
                  </a:lnTo>
                  <a:lnTo>
                    <a:pt x="262699" y="29184"/>
                  </a:lnTo>
                  <a:lnTo>
                    <a:pt x="291884" y="29184"/>
                  </a:lnTo>
                  <a:lnTo>
                    <a:pt x="291884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059089" y="3410762"/>
              <a:ext cx="58419" cy="847090"/>
            </a:xfrm>
            <a:custGeom>
              <a:avLst/>
              <a:gdLst/>
              <a:ahLst/>
              <a:cxnLst/>
              <a:rect l="l" t="t" r="r" b="b"/>
              <a:pathLst>
                <a:path w="58419" h="847089">
                  <a:moveTo>
                    <a:pt x="29184" y="729729"/>
                  </a:moveTo>
                  <a:lnTo>
                    <a:pt x="0" y="729729"/>
                  </a:lnTo>
                  <a:lnTo>
                    <a:pt x="0" y="846480"/>
                  </a:lnTo>
                  <a:lnTo>
                    <a:pt x="29184" y="846480"/>
                  </a:lnTo>
                  <a:lnTo>
                    <a:pt x="29184" y="729729"/>
                  </a:lnTo>
                  <a:close/>
                </a:path>
                <a:path w="58419" h="847089">
                  <a:moveTo>
                    <a:pt x="29184" y="612965"/>
                  </a:moveTo>
                  <a:lnTo>
                    <a:pt x="0" y="612965"/>
                  </a:lnTo>
                  <a:lnTo>
                    <a:pt x="0" y="671347"/>
                  </a:lnTo>
                  <a:lnTo>
                    <a:pt x="29184" y="671347"/>
                  </a:lnTo>
                  <a:lnTo>
                    <a:pt x="29184" y="612965"/>
                  </a:lnTo>
                  <a:close/>
                </a:path>
                <a:path w="58419" h="847089">
                  <a:moveTo>
                    <a:pt x="29184" y="467017"/>
                  </a:moveTo>
                  <a:lnTo>
                    <a:pt x="0" y="467017"/>
                  </a:lnTo>
                  <a:lnTo>
                    <a:pt x="0" y="496201"/>
                  </a:lnTo>
                  <a:lnTo>
                    <a:pt x="29184" y="496201"/>
                  </a:lnTo>
                  <a:lnTo>
                    <a:pt x="29184" y="467017"/>
                  </a:lnTo>
                  <a:close/>
                </a:path>
                <a:path w="58419" h="847089">
                  <a:moveTo>
                    <a:pt x="29184" y="408647"/>
                  </a:moveTo>
                  <a:lnTo>
                    <a:pt x="0" y="408647"/>
                  </a:lnTo>
                  <a:lnTo>
                    <a:pt x="0" y="437832"/>
                  </a:lnTo>
                  <a:lnTo>
                    <a:pt x="29184" y="437832"/>
                  </a:lnTo>
                  <a:lnTo>
                    <a:pt x="29184" y="408647"/>
                  </a:lnTo>
                  <a:close/>
                </a:path>
                <a:path w="58419" h="847089">
                  <a:moveTo>
                    <a:pt x="29184" y="321081"/>
                  </a:moveTo>
                  <a:lnTo>
                    <a:pt x="0" y="321081"/>
                  </a:lnTo>
                  <a:lnTo>
                    <a:pt x="0" y="379463"/>
                  </a:lnTo>
                  <a:lnTo>
                    <a:pt x="29184" y="379463"/>
                  </a:lnTo>
                  <a:lnTo>
                    <a:pt x="29184" y="321081"/>
                  </a:lnTo>
                  <a:close/>
                </a:path>
                <a:path w="58419" h="847089">
                  <a:moveTo>
                    <a:pt x="58369" y="233514"/>
                  </a:moveTo>
                  <a:lnTo>
                    <a:pt x="29184" y="233514"/>
                  </a:lnTo>
                  <a:lnTo>
                    <a:pt x="29184" y="262699"/>
                  </a:lnTo>
                  <a:lnTo>
                    <a:pt x="58369" y="262699"/>
                  </a:lnTo>
                  <a:lnTo>
                    <a:pt x="58369" y="233514"/>
                  </a:lnTo>
                  <a:close/>
                </a:path>
                <a:path w="58419" h="847089">
                  <a:moveTo>
                    <a:pt x="58369" y="175133"/>
                  </a:moveTo>
                  <a:lnTo>
                    <a:pt x="29184" y="175133"/>
                  </a:lnTo>
                  <a:lnTo>
                    <a:pt x="29184" y="204317"/>
                  </a:lnTo>
                  <a:lnTo>
                    <a:pt x="58369" y="204317"/>
                  </a:lnTo>
                  <a:lnTo>
                    <a:pt x="58369" y="175133"/>
                  </a:lnTo>
                  <a:close/>
                </a:path>
                <a:path w="58419" h="847089">
                  <a:moveTo>
                    <a:pt x="58369" y="58381"/>
                  </a:moveTo>
                  <a:lnTo>
                    <a:pt x="29184" y="58381"/>
                  </a:lnTo>
                  <a:lnTo>
                    <a:pt x="29184" y="116751"/>
                  </a:lnTo>
                  <a:lnTo>
                    <a:pt x="29184" y="145935"/>
                  </a:lnTo>
                  <a:lnTo>
                    <a:pt x="58369" y="145935"/>
                  </a:lnTo>
                  <a:lnTo>
                    <a:pt x="58369" y="116763"/>
                  </a:lnTo>
                  <a:lnTo>
                    <a:pt x="58369" y="58381"/>
                  </a:lnTo>
                  <a:close/>
                </a:path>
                <a:path w="58419" h="847089">
                  <a:moveTo>
                    <a:pt x="58369" y="0"/>
                  </a:moveTo>
                  <a:lnTo>
                    <a:pt x="29184" y="0"/>
                  </a:lnTo>
                  <a:lnTo>
                    <a:pt x="29184" y="29184"/>
                  </a:lnTo>
                  <a:lnTo>
                    <a:pt x="58369" y="29184"/>
                  </a:lnTo>
                  <a:lnTo>
                    <a:pt x="58369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102866" y="3761028"/>
              <a:ext cx="0" cy="496570"/>
            </a:xfrm>
            <a:custGeom>
              <a:avLst/>
              <a:gdLst/>
              <a:ahLst/>
              <a:cxnLst/>
              <a:rect l="l" t="t" r="r" b="b"/>
              <a:pathLst>
                <a:path h="496570">
                  <a:moveTo>
                    <a:pt x="0" y="0"/>
                  </a:moveTo>
                  <a:lnTo>
                    <a:pt x="0" y="496214"/>
                  </a:lnTo>
                </a:path>
              </a:pathLst>
            </a:custGeom>
            <a:ln w="29184">
              <a:solidFill>
                <a:srgbClr val="231F20"/>
              </a:solidFill>
              <a:prstDash val="sysDash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117458" y="3410762"/>
              <a:ext cx="58419" cy="817880"/>
            </a:xfrm>
            <a:custGeom>
              <a:avLst/>
              <a:gdLst/>
              <a:ahLst/>
              <a:cxnLst/>
              <a:rect l="l" t="t" r="r" b="b"/>
              <a:pathLst>
                <a:path w="58419" h="817879">
                  <a:moveTo>
                    <a:pt x="29184" y="758913"/>
                  </a:moveTo>
                  <a:lnTo>
                    <a:pt x="0" y="758913"/>
                  </a:lnTo>
                  <a:lnTo>
                    <a:pt x="0" y="817295"/>
                  </a:lnTo>
                  <a:lnTo>
                    <a:pt x="29184" y="817295"/>
                  </a:lnTo>
                  <a:lnTo>
                    <a:pt x="29184" y="758913"/>
                  </a:lnTo>
                  <a:close/>
                </a:path>
                <a:path w="58419" h="817879">
                  <a:moveTo>
                    <a:pt x="29184" y="671347"/>
                  </a:moveTo>
                  <a:lnTo>
                    <a:pt x="0" y="671347"/>
                  </a:lnTo>
                  <a:lnTo>
                    <a:pt x="0" y="700532"/>
                  </a:lnTo>
                  <a:lnTo>
                    <a:pt x="29184" y="700532"/>
                  </a:lnTo>
                  <a:lnTo>
                    <a:pt x="29184" y="671347"/>
                  </a:lnTo>
                  <a:close/>
                </a:path>
                <a:path w="58419" h="817879">
                  <a:moveTo>
                    <a:pt x="29184" y="554596"/>
                  </a:moveTo>
                  <a:lnTo>
                    <a:pt x="0" y="554596"/>
                  </a:lnTo>
                  <a:lnTo>
                    <a:pt x="0" y="642162"/>
                  </a:lnTo>
                  <a:lnTo>
                    <a:pt x="29184" y="642162"/>
                  </a:lnTo>
                  <a:lnTo>
                    <a:pt x="29184" y="554596"/>
                  </a:lnTo>
                  <a:close/>
                </a:path>
                <a:path w="58419" h="817879">
                  <a:moveTo>
                    <a:pt x="29184" y="437832"/>
                  </a:moveTo>
                  <a:lnTo>
                    <a:pt x="0" y="437832"/>
                  </a:lnTo>
                  <a:lnTo>
                    <a:pt x="0" y="467017"/>
                  </a:lnTo>
                  <a:lnTo>
                    <a:pt x="29184" y="467017"/>
                  </a:lnTo>
                  <a:lnTo>
                    <a:pt x="29184" y="437832"/>
                  </a:lnTo>
                  <a:close/>
                </a:path>
                <a:path w="58419" h="817879">
                  <a:moveTo>
                    <a:pt x="29184" y="321081"/>
                  </a:moveTo>
                  <a:lnTo>
                    <a:pt x="0" y="321081"/>
                  </a:lnTo>
                  <a:lnTo>
                    <a:pt x="0" y="350266"/>
                  </a:lnTo>
                  <a:lnTo>
                    <a:pt x="29184" y="350266"/>
                  </a:lnTo>
                  <a:lnTo>
                    <a:pt x="29184" y="321081"/>
                  </a:lnTo>
                  <a:close/>
                </a:path>
                <a:path w="58419" h="817879">
                  <a:moveTo>
                    <a:pt x="29184" y="175133"/>
                  </a:moveTo>
                  <a:lnTo>
                    <a:pt x="0" y="175133"/>
                  </a:lnTo>
                  <a:lnTo>
                    <a:pt x="0" y="204317"/>
                  </a:lnTo>
                  <a:lnTo>
                    <a:pt x="29184" y="204317"/>
                  </a:lnTo>
                  <a:lnTo>
                    <a:pt x="29184" y="175133"/>
                  </a:lnTo>
                  <a:close/>
                </a:path>
                <a:path w="58419" h="817879">
                  <a:moveTo>
                    <a:pt x="29184" y="0"/>
                  </a:moveTo>
                  <a:lnTo>
                    <a:pt x="0" y="0"/>
                  </a:lnTo>
                  <a:lnTo>
                    <a:pt x="0" y="29184"/>
                  </a:lnTo>
                  <a:lnTo>
                    <a:pt x="29184" y="29184"/>
                  </a:lnTo>
                  <a:lnTo>
                    <a:pt x="29184" y="0"/>
                  </a:lnTo>
                  <a:close/>
                </a:path>
                <a:path w="58419" h="817879">
                  <a:moveTo>
                    <a:pt x="58381" y="700532"/>
                  </a:moveTo>
                  <a:lnTo>
                    <a:pt x="29197" y="700532"/>
                  </a:lnTo>
                  <a:lnTo>
                    <a:pt x="29197" y="729716"/>
                  </a:lnTo>
                  <a:lnTo>
                    <a:pt x="58381" y="729716"/>
                  </a:lnTo>
                  <a:lnTo>
                    <a:pt x="58381" y="700532"/>
                  </a:lnTo>
                  <a:close/>
                </a:path>
                <a:path w="58419" h="817879">
                  <a:moveTo>
                    <a:pt x="58381" y="583780"/>
                  </a:moveTo>
                  <a:lnTo>
                    <a:pt x="29197" y="583780"/>
                  </a:lnTo>
                  <a:lnTo>
                    <a:pt x="29197" y="642162"/>
                  </a:lnTo>
                  <a:lnTo>
                    <a:pt x="58381" y="642162"/>
                  </a:lnTo>
                  <a:lnTo>
                    <a:pt x="58381" y="583780"/>
                  </a:lnTo>
                  <a:close/>
                </a:path>
                <a:path w="58419" h="817879">
                  <a:moveTo>
                    <a:pt x="58381" y="496214"/>
                  </a:moveTo>
                  <a:lnTo>
                    <a:pt x="29197" y="496214"/>
                  </a:lnTo>
                  <a:lnTo>
                    <a:pt x="29197" y="525399"/>
                  </a:lnTo>
                  <a:lnTo>
                    <a:pt x="58381" y="525399"/>
                  </a:lnTo>
                  <a:lnTo>
                    <a:pt x="58381" y="496214"/>
                  </a:lnTo>
                  <a:close/>
                </a:path>
                <a:path w="58419" h="817879">
                  <a:moveTo>
                    <a:pt x="58381" y="379450"/>
                  </a:moveTo>
                  <a:lnTo>
                    <a:pt x="29197" y="379450"/>
                  </a:lnTo>
                  <a:lnTo>
                    <a:pt x="29197" y="408635"/>
                  </a:lnTo>
                  <a:lnTo>
                    <a:pt x="58381" y="408635"/>
                  </a:lnTo>
                  <a:lnTo>
                    <a:pt x="58381" y="379450"/>
                  </a:lnTo>
                  <a:close/>
                </a:path>
                <a:path w="58419" h="817879">
                  <a:moveTo>
                    <a:pt x="58381" y="262699"/>
                  </a:moveTo>
                  <a:lnTo>
                    <a:pt x="29197" y="262699"/>
                  </a:lnTo>
                  <a:lnTo>
                    <a:pt x="29197" y="291884"/>
                  </a:lnTo>
                  <a:lnTo>
                    <a:pt x="58381" y="291884"/>
                  </a:lnTo>
                  <a:lnTo>
                    <a:pt x="58381" y="262699"/>
                  </a:lnTo>
                  <a:close/>
                </a:path>
                <a:path w="58419" h="817879">
                  <a:moveTo>
                    <a:pt x="58381" y="0"/>
                  </a:moveTo>
                  <a:lnTo>
                    <a:pt x="29197" y="0"/>
                  </a:lnTo>
                  <a:lnTo>
                    <a:pt x="29197" y="58381"/>
                  </a:lnTo>
                  <a:lnTo>
                    <a:pt x="29197" y="116751"/>
                  </a:lnTo>
                  <a:lnTo>
                    <a:pt x="29197" y="204317"/>
                  </a:lnTo>
                  <a:lnTo>
                    <a:pt x="58381" y="204317"/>
                  </a:lnTo>
                  <a:lnTo>
                    <a:pt x="58381" y="116763"/>
                  </a:lnTo>
                  <a:lnTo>
                    <a:pt x="58381" y="58381"/>
                  </a:lnTo>
                  <a:lnTo>
                    <a:pt x="58381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9167300" y="6022345"/>
            <a:ext cx="1183005" cy="597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3700"/>
              </a:lnSpc>
              <a:spcBef>
                <a:spcPts val="100"/>
              </a:spcBef>
            </a:pP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Système</a:t>
            </a:r>
            <a:r>
              <a:rPr sz="1100" b="1" spc="-4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intelligent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de</a:t>
            </a:r>
            <a:r>
              <a:rPr sz="1100" b="1" spc="-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priorisation</a:t>
            </a:r>
            <a:r>
              <a:rPr sz="1100" b="1" spc="-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2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des</a:t>
            </a:r>
            <a:r>
              <a:rPr sz="1100" b="1" spc="-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alarmes</a:t>
            </a:r>
            <a:endParaRPr sz="1100">
              <a:latin typeface="Source Sans Pro Semibold"/>
              <a:cs typeface="Source Sans Pro Semibold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283299" y="4405174"/>
            <a:ext cx="988694" cy="597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700"/>
              </a:lnSpc>
              <a:spcBef>
                <a:spcPts val="100"/>
              </a:spcBef>
            </a:pPr>
            <a:r>
              <a:rPr sz="1100" b="1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Scannez</a:t>
            </a:r>
            <a:r>
              <a:rPr sz="1100" b="1" spc="-30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25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moi</a:t>
            </a:r>
            <a:r>
              <a:rPr sz="1100" b="1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 pour</a:t>
            </a:r>
            <a:r>
              <a:rPr sz="1100" b="1" spc="-5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voir</a:t>
            </a:r>
            <a:r>
              <a:rPr sz="1100" b="1" spc="215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10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EOlife </a:t>
            </a:r>
            <a:r>
              <a:rPr sz="1100" b="1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en</a:t>
            </a:r>
            <a:r>
              <a:rPr sz="1100" b="1" spc="-10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 action</a:t>
            </a:r>
            <a:endParaRPr sz="1100">
              <a:latin typeface="Source Sans Pro Semibold"/>
              <a:cs typeface="Source Sans Pro Semibold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077000" y="3159008"/>
            <a:ext cx="1386840" cy="2052320"/>
          </a:xfrm>
          <a:custGeom>
            <a:avLst/>
            <a:gdLst/>
            <a:ahLst/>
            <a:cxnLst/>
            <a:rect l="l" t="t" r="r" b="b"/>
            <a:pathLst>
              <a:path w="1386839" h="2052320">
                <a:moveTo>
                  <a:pt x="152400" y="0"/>
                </a:move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899602"/>
                </a:lnTo>
                <a:lnTo>
                  <a:pt x="7769" y="1947770"/>
                </a:lnTo>
                <a:lnTo>
                  <a:pt x="29405" y="1989605"/>
                </a:lnTo>
                <a:lnTo>
                  <a:pt x="62396" y="2022596"/>
                </a:lnTo>
                <a:lnTo>
                  <a:pt x="104231" y="2044232"/>
                </a:lnTo>
                <a:lnTo>
                  <a:pt x="152400" y="2052002"/>
                </a:lnTo>
                <a:lnTo>
                  <a:pt x="1234198" y="2052002"/>
                </a:lnTo>
                <a:lnTo>
                  <a:pt x="1282371" y="2044232"/>
                </a:lnTo>
                <a:lnTo>
                  <a:pt x="1324207" y="2022596"/>
                </a:lnTo>
                <a:lnTo>
                  <a:pt x="1357196" y="1989605"/>
                </a:lnTo>
                <a:lnTo>
                  <a:pt x="1378829" y="1947770"/>
                </a:lnTo>
                <a:lnTo>
                  <a:pt x="1386598" y="1899602"/>
                </a:lnTo>
                <a:lnTo>
                  <a:pt x="1386598" y="152400"/>
                </a:lnTo>
                <a:lnTo>
                  <a:pt x="1378829" y="104231"/>
                </a:lnTo>
                <a:lnTo>
                  <a:pt x="1357196" y="62396"/>
                </a:lnTo>
                <a:lnTo>
                  <a:pt x="1324207" y="29405"/>
                </a:lnTo>
                <a:lnTo>
                  <a:pt x="1282371" y="7769"/>
                </a:lnTo>
                <a:lnTo>
                  <a:pt x="1234198" y="0"/>
                </a:lnTo>
                <a:lnTo>
                  <a:pt x="152400" y="0"/>
                </a:lnTo>
                <a:close/>
              </a:path>
            </a:pathLst>
          </a:custGeom>
          <a:ln w="25399">
            <a:solidFill>
              <a:srgbClr val="CC202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5333300" y="482998"/>
            <a:ext cx="42748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83130" algn="l"/>
              </a:tabLst>
            </a:pPr>
            <a:r>
              <a:rPr sz="2000" b="1" dirty="0">
                <a:solidFill>
                  <a:srgbClr val="EF4050"/>
                </a:solidFill>
                <a:latin typeface="Source Sans Pro"/>
                <a:cs typeface="Source Sans Pro"/>
              </a:rPr>
              <a:t>Dispositif</a:t>
            </a:r>
            <a:r>
              <a:rPr sz="2000" b="1" spc="-20" dirty="0">
                <a:solidFill>
                  <a:srgbClr val="EF4050"/>
                </a:solidFill>
                <a:latin typeface="Source Sans Pro"/>
                <a:cs typeface="Source Sans Pro"/>
              </a:rPr>
              <a:t> </a:t>
            </a:r>
            <a:r>
              <a:rPr sz="2000" b="1" spc="-10" dirty="0">
                <a:solidFill>
                  <a:srgbClr val="EF4050"/>
                </a:solidFill>
                <a:latin typeface="Source Sans Pro"/>
                <a:cs typeface="Source Sans Pro"/>
              </a:rPr>
              <a:t>médical</a:t>
            </a:r>
            <a:r>
              <a:rPr sz="2000" b="1" dirty="0">
                <a:solidFill>
                  <a:srgbClr val="EF4050"/>
                </a:solidFill>
                <a:latin typeface="Source Sans Pro"/>
                <a:cs typeface="Source Sans Pro"/>
              </a:rPr>
              <a:t>	</a:t>
            </a:r>
            <a:r>
              <a:rPr sz="2000" b="1" dirty="0">
                <a:solidFill>
                  <a:srgbClr val="1C91A5"/>
                </a:solidFill>
                <a:latin typeface="Source Sans Pro"/>
                <a:cs typeface="Source Sans Pro"/>
              </a:rPr>
              <a:t>Outil de </a:t>
            </a:r>
            <a:r>
              <a:rPr sz="2000" b="1" spc="-10" dirty="0">
                <a:solidFill>
                  <a:srgbClr val="1C91A5"/>
                </a:solidFill>
                <a:latin typeface="Source Sans Pro"/>
                <a:cs typeface="Source Sans Pro"/>
              </a:rPr>
              <a:t>formation</a:t>
            </a:r>
            <a:endParaRPr sz="2000">
              <a:latin typeface="Source Sans Pro"/>
              <a:cs typeface="Source Sans Pro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95515" y="408617"/>
            <a:ext cx="15367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spc="-25" dirty="0">
                <a:solidFill>
                  <a:srgbClr val="111619"/>
                </a:solidFill>
                <a:latin typeface="Atlas Grotesk Medium"/>
                <a:cs typeface="Atlas Grotesk Medium"/>
              </a:rPr>
              <a:t>10</a:t>
            </a:r>
            <a:endParaRPr sz="900">
              <a:latin typeface="Atlas Grotesk Medium"/>
              <a:cs typeface="Atlas Grotesk Medium"/>
            </a:endParaRPr>
          </a:p>
        </p:txBody>
      </p:sp>
      <p:pic>
        <p:nvPicPr>
          <p:cNvPr id="30" name="Image 29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F98D7B41-F6EB-2982-4648-198B49CEFA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276" y="1810119"/>
            <a:ext cx="421890" cy="4218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"/>
            <a:ext cx="10692003" cy="755999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Références</a:t>
            </a:r>
            <a:r>
              <a:rPr spc="-20" dirty="0">
                <a:solidFill>
                  <a:srgbClr val="CC2028"/>
                </a:solidFill>
              </a:rPr>
              <a:t>.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99390" indent="-186690">
              <a:lnSpc>
                <a:spcPct val="100000"/>
              </a:lnSpc>
              <a:spcBef>
                <a:spcPts val="280"/>
              </a:spcBef>
              <a:buAutoNum type="arabicParenBoth"/>
              <a:tabLst>
                <a:tab pos="199390" algn="l"/>
              </a:tabLst>
            </a:pPr>
            <a:r>
              <a:rPr dirty="0"/>
              <a:t>Chang</a:t>
            </a:r>
            <a:r>
              <a:rPr spc="114" dirty="0"/>
              <a:t> </a:t>
            </a:r>
            <a:r>
              <a:rPr dirty="0"/>
              <a:t>MP,</a:t>
            </a:r>
            <a:r>
              <a:rPr spc="120" dirty="0"/>
              <a:t> </a:t>
            </a:r>
            <a:r>
              <a:rPr dirty="0"/>
              <a:t>Lu</a:t>
            </a:r>
            <a:r>
              <a:rPr spc="114" dirty="0"/>
              <a:t> </a:t>
            </a:r>
            <a:r>
              <a:rPr dirty="0"/>
              <a:t>Y,</a:t>
            </a:r>
            <a:r>
              <a:rPr spc="120" dirty="0"/>
              <a:t> </a:t>
            </a:r>
            <a:r>
              <a:rPr dirty="0"/>
              <a:t>Leroux</a:t>
            </a:r>
            <a:r>
              <a:rPr spc="114" dirty="0"/>
              <a:t> </a:t>
            </a:r>
            <a:r>
              <a:rPr dirty="0"/>
              <a:t>B,</a:t>
            </a:r>
            <a:r>
              <a:rPr spc="120" dirty="0"/>
              <a:t> </a:t>
            </a:r>
            <a:r>
              <a:rPr dirty="0"/>
              <a:t>Aramendi</a:t>
            </a:r>
            <a:r>
              <a:rPr spc="114" dirty="0"/>
              <a:t> </a:t>
            </a:r>
            <a:r>
              <a:rPr dirty="0"/>
              <a:t>Ecenarro</a:t>
            </a:r>
            <a:r>
              <a:rPr spc="120" dirty="0"/>
              <a:t> </a:t>
            </a:r>
            <a:r>
              <a:rPr dirty="0"/>
              <a:t>E,</a:t>
            </a:r>
            <a:r>
              <a:rPr spc="114" dirty="0"/>
              <a:t> </a:t>
            </a:r>
            <a:r>
              <a:rPr dirty="0"/>
              <a:t>Owens</a:t>
            </a:r>
            <a:r>
              <a:rPr spc="120" dirty="0"/>
              <a:t> </a:t>
            </a:r>
            <a:r>
              <a:rPr dirty="0"/>
              <a:t>P,</a:t>
            </a:r>
            <a:r>
              <a:rPr spc="114" dirty="0"/>
              <a:t> </a:t>
            </a:r>
            <a:r>
              <a:rPr dirty="0"/>
              <a:t>Wang</a:t>
            </a:r>
            <a:r>
              <a:rPr spc="120" dirty="0"/>
              <a:t> </a:t>
            </a:r>
            <a:r>
              <a:rPr dirty="0"/>
              <a:t>HE,</a:t>
            </a:r>
            <a:r>
              <a:rPr spc="114" dirty="0"/>
              <a:t> </a:t>
            </a:r>
            <a:r>
              <a:rPr dirty="0"/>
              <a:t>Idris</a:t>
            </a:r>
            <a:r>
              <a:rPr spc="120" dirty="0"/>
              <a:t> </a:t>
            </a:r>
            <a:r>
              <a:rPr dirty="0"/>
              <a:t>AH.</a:t>
            </a:r>
            <a:r>
              <a:rPr spc="114" dirty="0"/>
              <a:t> </a:t>
            </a:r>
            <a:r>
              <a:rPr dirty="0"/>
              <a:t>Association</a:t>
            </a:r>
            <a:r>
              <a:rPr spc="120" dirty="0"/>
              <a:t> </a:t>
            </a:r>
            <a:r>
              <a:rPr dirty="0"/>
              <a:t>of</a:t>
            </a:r>
            <a:r>
              <a:rPr spc="114" dirty="0"/>
              <a:t> </a:t>
            </a:r>
            <a:r>
              <a:rPr dirty="0"/>
              <a:t>ventilation</a:t>
            </a:r>
            <a:r>
              <a:rPr spc="120" dirty="0"/>
              <a:t> </a:t>
            </a:r>
            <a:r>
              <a:rPr dirty="0"/>
              <a:t>with</a:t>
            </a:r>
            <a:r>
              <a:rPr spc="114" dirty="0"/>
              <a:t> </a:t>
            </a:r>
            <a:r>
              <a:rPr dirty="0"/>
              <a:t>outcomes</a:t>
            </a:r>
            <a:r>
              <a:rPr spc="120" dirty="0"/>
              <a:t> </a:t>
            </a:r>
            <a:r>
              <a:rPr dirty="0"/>
              <a:t>from</a:t>
            </a:r>
            <a:r>
              <a:rPr spc="114" dirty="0"/>
              <a:t> </a:t>
            </a:r>
            <a:r>
              <a:rPr dirty="0"/>
              <a:t>out</a:t>
            </a:r>
            <a:r>
              <a:rPr spc="120" dirty="0"/>
              <a:t> </a:t>
            </a:r>
            <a:r>
              <a:rPr dirty="0"/>
              <a:t>of</a:t>
            </a:r>
            <a:r>
              <a:rPr spc="114" dirty="0"/>
              <a:t> </a:t>
            </a:r>
            <a:r>
              <a:rPr dirty="0"/>
              <a:t>hospital</a:t>
            </a:r>
            <a:r>
              <a:rPr spc="120" dirty="0"/>
              <a:t> </a:t>
            </a:r>
            <a:r>
              <a:rPr dirty="0"/>
              <a:t>cardiac</a:t>
            </a:r>
            <a:r>
              <a:rPr spc="120" dirty="0"/>
              <a:t> </a:t>
            </a:r>
            <a:r>
              <a:rPr spc="-10" dirty="0"/>
              <a:t>arrest.</a:t>
            </a: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/>
              <a:t>Resuscitation.</a:t>
            </a:r>
            <a:r>
              <a:rPr spc="75" dirty="0"/>
              <a:t> </a:t>
            </a:r>
            <a:r>
              <a:rPr dirty="0"/>
              <a:t>2019</a:t>
            </a:r>
            <a:r>
              <a:rPr spc="75" dirty="0"/>
              <a:t> </a:t>
            </a:r>
            <a:r>
              <a:rPr spc="-25" dirty="0"/>
              <a:t>Aug</a:t>
            </a:r>
          </a:p>
          <a:p>
            <a:pPr>
              <a:lnSpc>
                <a:spcPct val="100000"/>
              </a:lnSpc>
            </a:pPr>
            <a:endParaRPr sz="1050"/>
          </a:p>
          <a:p>
            <a:pPr marL="12700" marR="5715" indent="161925">
              <a:lnSpc>
                <a:spcPct val="113700"/>
              </a:lnSpc>
              <a:spcBef>
                <a:spcPts val="5"/>
              </a:spcBef>
              <a:buAutoNum type="arabicParenBoth" startAt="2"/>
              <a:tabLst>
                <a:tab pos="174625" algn="l"/>
              </a:tabLst>
            </a:pPr>
            <a:r>
              <a:rPr dirty="0"/>
              <a:t>Mongardon</a:t>
            </a:r>
            <a:r>
              <a:rPr spc="-75" dirty="0"/>
              <a:t> </a:t>
            </a:r>
            <a:r>
              <a:rPr dirty="0"/>
              <a:t>N,</a:t>
            </a:r>
            <a:r>
              <a:rPr spc="-60" dirty="0"/>
              <a:t> </a:t>
            </a:r>
            <a:r>
              <a:rPr dirty="0"/>
              <a:t>Perbet</a:t>
            </a:r>
            <a:r>
              <a:rPr spc="-65" dirty="0"/>
              <a:t> </a:t>
            </a:r>
            <a:r>
              <a:rPr dirty="0"/>
              <a:t>S,</a:t>
            </a:r>
            <a:r>
              <a:rPr spc="-60" dirty="0"/>
              <a:t> </a:t>
            </a:r>
            <a:r>
              <a:rPr dirty="0"/>
              <a:t>et</a:t>
            </a:r>
            <a:r>
              <a:rPr spc="-65" dirty="0"/>
              <a:t> </a:t>
            </a:r>
            <a:r>
              <a:rPr dirty="0"/>
              <a:t>al.</a:t>
            </a:r>
            <a:r>
              <a:rPr spc="-60" dirty="0"/>
              <a:t> </a:t>
            </a:r>
            <a:r>
              <a:rPr dirty="0"/>
              <a:t>Infectious</a:t>
            </a:r>
            <a:r>
              <a:rPr spc="-60" dirty="0"/>
              <a:t> </a:t>
            </a:r>
            <a:r>
              <a:rPr dirty="0"/>
              <a:t>complications</a:t>
            </a:r>
            <a:r>
              <a:rPr spc="-65" dirty="0"/>
              <a:t> </a:t>
            </a:r>
            <a:r>
              <a:rPr dirty="0"/>
              <a:t>in</a:t>
            </a:r>
            <a:r>
              <a:rPr spc="-60" dirty="0"/>
              <a:t> </a:t>
            </a:r>
            <a:r>
              <a:rPr dirty="0"/>
              <a:t>out-of-hospital</a:t>
            </a:r>
            <a:r>
              <a:rPr spc="-65" dirty="0"/>
              <a:t> </a:t>
            </a:r>
            <a:r>
              <a:rPr dirty="0"/>
              <a:t>cardiac</a:t>
            </a:r>
            <a:r>
              <a:rPr spc="-60" dirty="0"/>
              <a:t> </a:t>
            </a:r>
            <a:r>
              <a:rPr dirty="0"/>
              <a:t>arrest</a:t>
            </a:r>
            <a:r>
              <a:rPr spc="-65" dirty="0"/>
              <a:t> </a:t>
            </a:r>
            <a:r>
              <a:rPr dirty="0"/>
              <a:t>patients</a:t>
            </a:r>
            <a:r>
              <a:rPr spc="-60" dirty="0"/>
              <a:t> </a:t>
            </a:r>
            <a:r>
              <a:rPr dirty="0"/>
              <a:t>in</a:t>
            </a:r>
            <a:r>
              <a:rPr spc="-60" dirty="0"/>
              <a:t> </a:t>
            </a:r>
            <a:r>
              <a:rPr dirty="0"/>
              <a:t>the</a:t>
            </a:r>
            <a:r>
              <a:rPr spc="-65" dirty="0"/>
              <a:t> </a:t>
            </a:r>
            <a:r>
              <a:rPr dirty="0"/>
              <a:t>therapeutic</a:t>
            </a:r>
            <a:r>
              <a:rPr spc="-60" dirty="0"/>
              <a:t> </a:t>
            </a:r>
            <a:r>
              <a:rPr dirty="0"/>
              <a:t>hypothermia</a:t>
            </a:r>
            <a:r>
              <a:rPr spc="-65" dirty="0"/>
              <a:t> </a:t>
            </a:r>
            <a:r>
              <a:rPr dirty="0"/>
              <a:t>era.</a:t>
            </a:r>
            <a:r>
              <a:rPr spc="-60" dirty="0"/>
              <a:t> </a:t>
            </a:r>
            <a:r>
              <a:rPr dirty="0"/>
              <a:t>Crit</a:t>
            </a:r>
            <a:r>
              <a:rPr spc="-65" dirty="0"/>
              <a:t> </a:t>
            </a:r>
            <a:r>
              <a:rPr dirty="0"/>
              <a:t>Care</a:t>
            </a:r>
            <a:r>
              <a:rPr spc="-60" dirty="0"/>
              <a:t> </a:t>
            </a:r>
            <a:r>
              <a:rPr dirty="0"/>
              <a:t>Med.</a:t>
            </a:r>
            <a:r>
              <a:rPr spc="-60" dirty="0"/>
              <a:t> </a:t>
            </a:r>
            <a:r>
              <a:rPr spc="-10" dirty="0"/>
              <a:t>2011;39(6):1359- 1364.</a:t>
            </a: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E2E3E2"/>
              </a:buClr>
              <a:buFont typeface="Source Sans Pro Light"/>
              <a:buAutoNum type="arabicParenBoth" startAt="2"/>
            </a:pPr>
            <a:endParaRPr sz="1150"/>
          </a:p>
          <a:p>
            <a:pPr marL="160020" indent="-156210">
              <a:lnSpc>
                <a:spcPct val="100000"/>
              </a:lnSpc>
              <a:buAutoNum type="arabicParenBoth" startAt="2"/>
              <a:tabLst>
                <a:tab pos="160020" algn="l"/>
              </a:tabLst>
            </a:pPr>
            <a:r>
              <a:rPr dirty="0"/>
              <a:t>Tsai</a:t>
            </a:r>
            <a:r>
              <a:rPr spc="40" dirty="0"/>
              <a:t> </a:t>
            </a:r>
            <a:r>
              <a:rPr dirty="0"/>
              <a:t>MS,</a:t>
            </a:r>
            <a:r>
              <a:rPr spc="55" dirty="0"/>
              <a:t> </a:t>
            </a:r>
            <a:r>
              <a:rPr dirty="0"/>
              <a:t>Chiang</a:t>
            </a:r>
            <a:r>
              <a:rPr spc="50" dirty="0"/>
              <a:t> </a:t>
            </a:r>
            <a:r>
              <a:rPr dirty="0"/>
              <a:t>WC,</a:t>
            </a:r>
            <a:r>
              <a:rPr spc="55" dirty="0"/>
              <a:t> </a:t>
            </a:r>
            <a:r>
              <a:rPr dirty="0"/>
              <a:t>Lee</a:t>
            </a:r>
            <a:r>
              <a:rPr spc="50" dirty="0"/>
              <a:t> </a:t>
            </a:r>
            <a:r>
              <a:rPr dirty="0"/>
              <a:t>CC,</a:t>
            </a:r>
            <a:r>
              <a:rPr spc="55" dirty="0"/>
              <a:t> </a:t>
            </a:r>
            <a:r>
              <a:rPr dirty="0"/>
              <a:t>et</a:t>
            </a:r>
            <a:r>
              <a:rPr spc="50" dirty="0"/>
              <a:t> </a:t>
            </a:r>
            <a:r>
              <a:rPr dirty="0"/>
              <a:t>al.</a:t>
            </a:r>
            <a:r>
              <a:rPr spc="55" dirty="0"/>
              <a:t> </a:t>
            </a:r>
            <a:r>
              <a:rPr dirty="0"/>
              <a:t>Infections</a:t>
            </a:r>
            <a:r>
              <a:rPr spc="50" dirty="0"/>
              <a:t> </a:t>
            </a:r>
            <a:r>
              <a:rPr dirty="0"/>
              <a:t>in</a:t>
            </a:r>
            <a:r>
              <a:rPr spc="55" dirty="0"/>
              <a:t> </a:t>
            </a:r>
            <a:r>
              <a:rPr dirty="0"/>
              <a:t>the</a:t>
            </a:r>
            <a:r>
              <a:rPr spc="50" dirty="0"/>
              <a:t> </a:t>
            </a:r>
            <a:r>
              <a:rPr dirty="0"/>
              <a:t>survivors</a:t>
            </a:r>
            <a:r>
              <a:rPr spc="55" dirty="0"/>
              <a:t> </a:t>
            </a:r>
            <a:r>
              <a:rPr dirty="0"/>
              <a:t>of</a:t>
            </a:r>
            <a:r>
              <a:rPr spc="50" dirty="0"/>
              <a:t> </a:t>
            </a:r>
            <a:r>
              <a:rPr dirty="0"/>
              <a:t>out-of-hospital</a:t>
            </a:r>
            <a:r>
              <a:rPr spc="55" dirty="0"/>
              <a:t> </a:t>
            </a:r>
            <a:r>
              <a:rPr dirty="0"/>
              <a:t>cardiac</a:t>
            </a:r>
            <a:r>
              <a:rPr spc="50" dirty="0"/>
              <a:t> </a:t>
            </a:r>
            <a:r>
              <a:rPr dirty="0"/>
              <a:t>arrest</a:t>
            </a:r>
            <a:r>
              <a:rPr spc="55" dirty="0"/>
              <a:t> </a:t>
            </a:r>
            <a:r>
              <a:rPr dirty="0"/>
              <a:t>in</a:t>
            </a:r>
            <a:r>
              <a:rPr spc="50" dirty="0"/>
              <a:t> </a:t>
            </a:r>
            <a:r>
              <a:rPr dirty="0"/>
              <a:t>the</a:t>
            </a:r>
            <a:r>
              <a:rPr spc="55" dirty="0"/>
              <a:t> </a:t>
            </a:r>
            <a:r>
              <a:rPr dirty="0"/>
              <a:t>first</a:t>
            </a:r>
            <a:r>
              <a:rPr spc="50" dirty="0"/>
              <a:t> </a:t>
            </a:r>
            <a:r>
              <a:rPr dirty="0"/>
              <a:t>7</a:t>
            </a:r>
            <a:r>
              <a:rPr spc="55" dirty="0"/>
              <a:t> </a:t>
            </a:r>
            <a:r>
              <a:rPr dirty="0"/>
              <a:t>days.</a:t>
            </a:r>
            <a:r>
              <a:rPr spc="50" dirty="0"/>
              <a:t> </a:t>
            </a:r>
            <a:r>
              <a:rPr dirty="0"/>
              <a:t>Intensive</a:t>
            </a:r>
            <a:r>
              <a:rPr spc="55" dirty="0"/>
              <a:t> </a:t>
            </a:r>
            <a:r>
              <a:rPr dirty="0"/>
              <a:t>Care</a:t>
            </a:r>
            <a:r>
              <a:rPr spc="50" dirty="0"/>
              <a:t> </a:t>
            </a:r>
            <a:r>
              <a:rPr dirty="0"/>
              <a:t>Med.</a:t>
            </a:r>
            <a:r>
              <a:rPr spc="55" dirty="0"/>
              <a:t> </a:t>
            </a:r>
            <a:r>
              <a:rPr dirty="0"/>
              <a:t>2005;31(5):621-</a:t>
            </a:r>
            <a:r>
              <a:rPr spc="-20" dirty="0"/>
              <a:t>626.</a:t>
            </a: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E2E3E2"/>
              </a:buClr>
              <a:buFont typeface="Source Sans Pro Light"/>
              <a:buAutoNum type="arabicParenBoth" startAt="2"/>
            </a:pPr>
            <a:endParaRPr sz="1050"/>
          </a:p>
          <a:p>
            <a:pPr marL="12700" marR="5715" indent="-8890">
              <a:lnSpc>
                <a:spcPct val="113700"/>
              </a:lnSpc>
              <a:buAutoNum type="arabicParenBoth" startAt="2"/>
              <a:tabLst>
                <a:tab pos="160020" algn="l"/>
              </a:tabLst>
            </a:pPr>
            <a:r>
              <a:rPr dirty="0"/>
              <a:t>	Mongardon</a:t>
            </a:r>
            <a:r>
              <a:rPr spc="-70" dirty="0"/>
              <a:t> </a:t>
            </a:r>
            <a:r>
              <a:rPr dirty="0"/>
              <a:t>N,</a:t>
            </a:r>
            <a:r>
              <a:rPr spc="-55" dirty="0"/>
              <a:t> </a:t>
            </a:r>
            <a:r>
              <a:rPr dirty="0"/>
              <a:t>Perbet</a:t>
            </a:r>
            <a:r>
              <a:rPr spc="-60" dirty="0"/>
              <a:t> </a:t>
            </a:r>
            <a:r>
              <a:rPr dirty="0"/>
              <a:t>S,</a:t>
            </a:r>
            <a:r>
              <a:rPr spc="-55" dirty="0"/>
              <a:t> </a:t>
            </a:r>
            <a:r>
              <a:rPr dirty="0"/>
              <a:t>et</a:t>
            </a:r>
            <a:r>
              <a:rPr spc="-60" dirty="0"/>
              <a:t> </a:t>
            </a:r>
            <a:r>
              <a:rPr dirty="0"/>
              <a:t>al.</a:t>
            </a:r>
            <a:r>
              <a:rPr spc="-55" dirty="0"/>
              <a:t> </a:t>
            </a:r>
            <a:r>
              <a:rPr dirty="0"/>
              <a:t>Infectious</a:t>
            </a:r>
            <a:r>
              <a:rPr spc="-55" dirty="0"/>
              <a:t> </a:t>
            </a:r>
            <a:r>
              <a:rPr dirty="0"/>
              <a:t>complications</a:t>
            </a:r>
            <a:r>
              <a:rPr spc="-60" dirty="0"/>
              <a:t> </a:t>
            </a:r>
            <a:r>
              <a:rPr dirty="0"/>
              <a:t>in</a:t>
            </a:r>
            <a:r>
              <a:rPr spc="-55" dirty="0"/>
              <a:t> </a:t>
            </a:r>
            <a:r>
              <a:rPr dirty="0"/>
              <a:t>out-of-hospital</a:t>
            </a:r>
            <a:r>
              <a:rPr spc="-60" dirty="0"/>
              <a:t> </a:t>
            </a:r>
            <a:r>
              <a:rPr dirty="0"/>
              <a:t>cardiac</a:t>
            </a:r>
            <a:r>
              <a:rPr spc="-55" dirty="0"/>
              <a:t> </a:t>
            </a:r>
            <a:r>
              <a:rPr dirty="0"/>
              <a:t>arrest</a:t>
            </a:r>
            <a:r>
              <a:rPr spc="-60" dirty="0"/>
              <a:t> </a:t>
            </a:r>
            <a:r>
              <a:rPr dirty="0"/>
              <a:t>patients</a:t>
            </a:r>
            <a:r>
              <a:rPr spc="-55" dirty="0"/>
              <a:t> </a:t>
            </a:r>
            <a:r>
              <a:rPr dirty="0"/>
              <a:t>in</a:t>
            </a:r>
            <a:r>
              <a:rPr spc="-55" dirty="0"/>
              <a:t> </a:t>
            </a:r>
            <a:r>
              <a:rPr dirty="0"/>
              <a:t>the</a:t>
            </a:r>
            <a:r>
              <a:rPr spc="-60" dirty="0"/>
              <a:t> </a:t>
            </a:r>
            <a:r>
              <a:rPr dirty="0"/>
              <a:t>therapeutic</a:t>
            </a:r>
            <a:r>
              <a:rPr spc="-55" dirty="0"/>
              <a:t> </a:t>
            </a:r>
            <a:r>
              <a:rPr dirty="0"/>
              <a:t>hypothermia</a:t>
            </a:r>
            <a:r>
              <a:rPr spc="-60" dirty="0"/>
              <a:t> </a:t>
            </a:r>
            <a:r>
              <a:rPr dirty="0"/>
              <a:t>era.</a:t>
            </a:r>
            <a:r>
              <a:rPr spc="-55" dirty="0"/>
              <a:t> </a:t>
            </a:r>
            <a:r>
              <a:rPr dirty="0"/>
              <a:t>Crit</a:t>
            </a:r>
            <a:r>
              <a:rPr spc="-60" dirty="0"/>
              <a:t> </a:t>
            </a:r>
            <a:r>
              <a:rPr dirty="0"/>
              <a:t>Care</a:t>
            </a:r>
            <a:r>
              <a:rPr spc="-55" dirty="0"/>
              <a:t> </a:t>
            </a:r>
            <a:r>
              <a:rPr dirty="0"/>
              <a:t>Med.</a:t>
            </a:r>
            <a:r>
              <a:rPr spc="-55" dirty="0"/>
              <a:t> </a:t>
            </a:r>
            <a:r>
              <a:rPr spc="-10" dirty="0"/>
              <a:t>2011;39(6):1359- 1364.</a:t>
            </a: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E2E3E2"/>
              </a:buClr>
              <a:buFont typeface="Source Sans Pro Light"/>
              <a:buAutoNum type="arabicParenBoth" startAt="2"/>
            </a:pPr>
            <a:endParaRPr sz="1150"/>
          </a:p>
          <a:p>
            <a:pPr marL="160020" indent="-156210">
              <a:lnSpc>
                <a:spcPct val="100000"/>
              </a:lnSpc>
              <a:buAutoNum type="arabicParenBoth" startAt="2"/>
              <a:tabLst>
                <a:tab pos="160020" algn="l"/>
              </a:tabLst>
            </a:pPr>
            <a:r>
              <a:rPr dirty="0"/>
              <a:t>2015</a:t>
            </a:r>
            <a:r>
              <a:rPr spc="75" dirty="0"/>
              <a:t> </a:t>
            </a:r>
            <a:r>
              <a:rPr dirty="0"/>
              <a:t>American</a:t>
            </a:r>
            <a:r>
              <a:rPr spc="90" dirty="0"/>
              <a:t> </a:t>
            </a:r>
            <a:r>
              <a:rPr dirty="0"/>
              <a:t>Heart</a:t>
            </a:r>
            <a:r>
              <a:rPr spc="90" dirty="0"/>
              <a:t> </a:t>
            </a:r>
            <a:r>
              <a:rPr dirty="0"/>
              <a:t>Association</a:t>
            </a:r>
            <a:r>
              <a:rPr spc="90" dirty="0"/>
              <a:t> </a:t>
            </a:r>
            <a:r>
              <a:rPr dirty="0"/>
              <a:t>Guidelines</a:t>
            </a:r>
            <a:r>
              <a:rPr spc="90" dirty="0"/>
              <a:t> </a:t>
            </a:r>
            <a:r>
              <a:rPr dirty="0"/>
              <a:t>Update</a:t>
            </a:r>
            <a:r>
              <a:rPr spc="90" dirty="0"/>
              <a:t> </a:t>
            </a:r>
            <a:r>
              <a:rPr dirty="0"/>
              <a:t>for</a:t>
            </a:r>
            <a:r>
              <a:rPr spc="90" dirty="0"/>
              <a:t> </a:t>
            </a:r>
            <a:r>
              <a:rPr dirty="0"/>
              <a:t>Cardiopulmonary</a:t>
            </a:r>
            <a:r>
              <a:rPr spc="90" dirty="0"/>
              <a:t> </a:t>
            </a:r>
            <a:r>
              <a:rPr dirty="0"/>
              <a:t>Resuscitation</a:t>
            </a:r>
            <a:r>
              <a:rPr spc="90" dirty="0"/>
              <a:t> </a:t>
            </a:r>
            <a:r>
              <a:rPr dirty="0"/>
              <a:t>and</a:t>
            </a:r>
            <a:r>
              <a:rPr spc="90" dirty="0"/>
              <a:t> </a:t>
            </a:r>
            <a:r>
              <a:rPr dirty="0"/>
              <a:t>Emergency</a:t>
            </a:r>
            <a:r>
              <a:rPr spc="90" dirty="0"/>
              <a:t> </a:t>
            </a:r>
            <a:r>
              <a:rPr dirty="0"/>
              <a:t>Cardiovascular</a:t>
            </a:r>
            <a:r>
              <a:rPr spc="90" dirty="0"/>
              <a:t> </a:t>
            </a:r>
            <a:r>
              <a:rPr dirty="0"/>
              <a:t>Care,</a:t>
            </a:r>
            <a:r>
              <a:rPr spc="90" dirty="0"/>
              <a:t> </a:t>
            </a:r>
            <a:r>
              <a:rPr dirty="0"/>
              <a:t>Monica</a:t>
            </a:r>
            <a:r>
              <a:rPr spc="90" dirty="0"/>
              <a:t> </a:t>
            </a:r>
            <a:r>
              <a:rPr dirty="0"/>
              <a:t>E.</a:t>
            </a:r>
            <a:r>
              <a:rPr spc="90" dirty="0"/>
              <a:t> </a:t>
            </a:r>
            <a:r>
              <a:rPr dirty="0"/>
              <a:t>Kleinman,</a:t>
            </a:r>
            <a:r>
              <a:rPr spc="90" dirty="0"/>
              <a:t> </a:t>
            </a:r>
            <a:r>
              <a:rPr dirty="0"/>
              <a:t>Chair;</a:t>
            </a:r>
            <a:r>
              <a:rPr spc="90" dirty="0"/>
              <a:t> </a:t>
            </a:r>
            <a:r>
              <a:rPr spc="-20" dirty="0"/>
              <a:t>Erin</a:t>
            </a: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/>
              <a:t>E.</a:t>
            </a:r>
            <a:r>
              <a:rPr spc="45" dirty="0"/>
              <a:t> </a:t>
            </a:r>
            <a:r>
              <a:rPr dirty="0"/>
              <a:t>Brennan;</a:t>
            </a:r>
            <a:r>
              <a:rPr spc="60" dirty="0"/>
              <a:t> </a:t>
            </a:r>
            <a:r>
              <a:rPr dirty="0"/>
              <a:t>Zachary</a:t>
            </a:r>
            <a:r>
              <a:rPr spc="55" dirty="0"/>
              <a:t> </a:t>
            </a:r>
            <a:r>
              <a:rPr dirty="0"/>
              <a:t>D.</a:t>
            </a:r>
            <a:r>
              <a:rPr spc="60" dirty="0"/>
              <a:t> </a:t>
            </a:r>
            <a:r>
              <a:rPr dirty="0"/>
              <a:t>Goldberger;</a:t>
            </a:r>
            <a:r>
              <a:rPr spc="55" dirty="0"/>
              <a:t> </a:t>
            </a:r>
            <a:r>
              <a:rPr dirty="0"/>
              <a:t>Robert</a:t>
            </a:r>
            <a:r>
              <a:rPr spc="60" dirty="0"/>
              <a:t> </a:t>
            </a:r>
            <a:r>
              <a:rPr dirty="0"/>
              <a:t>A.</a:t>
            </a:r>
            <a:r>
              <a:rPr spc="55" dirty="0"/>
              <a:t> </a:t>
            </a:r>
            <a:r>
              <a:rPr dirty="0"/>
              <a:t>Swor;</a:t>
            </a:r>
            <a:r>
              <a:rPr spc="60" dirty="0"/>
              <a:t> </a:t>
            </a:r>
            <a:r>
              <a:rPr dirty="0"/>
              <a:t>Mark</a:t>
            </a:r>
            <a:r>
              <a:rPr spc="55" dirty="0"/>
              <a:t> </a:t>
            </a:r>
            <a:r>
              <a:rPr dirty="0"/>
              <a:t>Terry;</a:t>
            </a:r>
            <a:r>
              <a:rPr spc="60" dirty="0"/>
              <a:t> </a:t>
            </a:r>
            <a:r>
              <a:rPr dirty="0"/>
              <a:t>Bentley</a:t>
            </a:r>
            <a:r>
              <a:rPr spc="55" dirty="0"/>
              <a:t> </a:t>
            </a:r>
            <a:r>
              <a:rPr dirty="0"/>
              <a:t>J.</a:t>
            </a:r>
            <a:r>
              <a:rPr spc="60" dirty="0"/>
              <a:t> </a:t>
            </a:r>
            <a:r>
              <a:rPr dirty="0"/>
              <a:t>Bobrow;</a:t>
            </a:r>
            <a:r>
              <a:rPr spc="55" dirty="0"/>
              <a:t> </a:t>
            </a:r>
            <a:r>
              <a:rPr dirty="0"/>
              <a:t>Raúl</a:t>
            </a:r>
            <a:r>
              <a:rPr spc="60" dirty="0"/>
              <a:t> </a:t>
            </a:r>
            <a:r>
              <a:rPr dirty="0"/>
              <a:t>J.</a:t>
            </a:r>
            <a:r>
              <a:rPr spc="55" dirty="0"/>
              <a:t> </a:t>
            </a:r>
            <a:r>
              <a:rPr dirty="0"/>
              <a:t>Gazmuri;</a:t>
            </a:r>
            <a:r>
              <a:rPr spc="60" dirty="0"/>
              <a:t> </a:t>
            </a:r>
            <a:r>
              <a:rPr dirty="0"/>
              <a:t>Andrew</a:t>
            </a:r>
            <a:r>
              <a:rPr spc="55" dirty="0"/>
              <a:t> </a:t>
            </a:r>
            <a:r>
              <a:rPr dirty="0"/>
              <a:t>H.</a:t>
            </a:r>
            <a:r>
              <a:rPr spc="60" dirty="0"/>
              <a:t> </a:t>
            </a:r>
            <a:r>
              <a:rPr dirty="0"/>
              <a:t>Travers;</a:t>
            </a:r>
            <a:r>
              <a:rPr spc="55" dirty="0"/>
              <a:t> </a:t>
            </a:r>
            <a:r>
              <a:rPr dirty="0"/>
              <a:t>Thomas</a:t>
            </a:r>
            <a:r>
              <a:rPr spc="60" dirty="0"/>
              <a:t> </a:t>
            </a:r>
            <a:r>
              <a:rPr spc="-25" dirty="0"/>
              <a:t>Rea</a:t>
            </a: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/>
          </a:p>
          <a:p>
            <a:pPr marL="160020" indent="-147320">
              <a:lnSpc>
                <a:spcPct val="100000"/>
              </a:lnSpc>
              <a:spcBef>
                <a:spcPts val="5"/>
              </a:spcBef>
              <a:buSzPct val="90909"/>
              <a:buAutoNum type="arabicParenBoth" startAt="6"/>
              <a:tabLst>
                <a:tab pos="160020" algn="l"/>
              </a:tabLst>
            </a:pPr>
            <a:r>
              <a:rPr dirty="0"/>
              <a:t>American</a:t>
            </a:r>
            <a:r>
              <a:rPr spc="45" dirty="0"/>
              <a:t> </a:t>
            </a:r>
            <a:r>
              <a:rPr dirty="0"/>
              <a:t>Heart</a:t>
            </a:r>
            <a:r>
              <a:rPr spc="50" dirty="0"/>
              <a:t> </a:t>
            </a:r>
            <a:r>
              <a:rPr dirty="0"/>
              <a:t>Association</a:t>
            </a:r>
            <a:r>
              <a:rPr spc="50" dirty="0"/>
              <a:t> </a:t>
            </a:r>
            <a:r>
              <a:rPr dirty="0"/>
              <a:t>Heart</a:t>
            </a:r>
            <a:r>
              <a:rPr spc="50" dirty="0"/>
              <a:t> </a:t>
            </a:r>
            <a:r>
              <a:rPr dirty="0"/>
              <a:t>and</a:t>
            </a:r>
            <a:r>
              <a:rPr spc="50" dirty="0"/>
              <a:t> </a:t>
            </a:r>
            <a:r>
              <a:rPr dirty="0"/>
              <a:t>Stroke</a:t>
            </a:r>
            <a:r>
              <a:rPr spc="50" dirty="0"/>
              <a:t> </a:t>
            </a:r>
            <a:r>
              <a:rPr dirty="0"/>
              <a:t>Statistics</a:t>
            </a:r>
            <a:r>
              <a:rPr spc="50" dirty="0"/>
              <a:t> </a:t>
            </a:r>
            <a:r>
              <a:rPr dirty="0"/>
              <a:t>-</a:t>
            </a:r>
            <a:r>
              <a:rPr spc="50" dirty="0"/>
              <a:t> </a:t>
            </a:r>
            <a:r>
              <a:rPr dirty="0"/>
              <a:t>2022</a:t>
            </a:r>
            <a:r>
              <a:rPr spc="50" dirty="0"/>
              <a:t> </a:t>
            </a:r>
            <a:r>
              <a:rPr spc="-10" dirty="0"/>
              <a:t>Update</a:t>
            </a:r>
          </a:p>
          <a:p>
            <a:pPr>
              <a:lnSpc>
                <a:spcPct val="100000"/>
              </a:lnSpc>
              <a:buClr>
                <a:srgbClr val="E2E3E2"/>
              </a:buClr>
              <a:buFont typeface="Source Sans Pro Light"/>
              <a:buAutoNum type="arabicParenBoth" startAt="6"/>
            </a:pPr>
            <a:endParaRPr sz="1050"/>
          </a:p>
          <a:p>
            <a:pPr marL="12700" marR="5715" indent="147320">
              <a:lnSpc>
                <a:spcPct val="113700"/>
              </a:lnSpc>
              <a:buSzPct val="90909"/>
              <a:buAutoNum type="arabicParenBoth" startAt="6"/>
              <a:tabLst>
                <a:tab pos="160020" algn="l"/>
              </a:tabLst>
            </a:pPr>
            <a:r>
              <a:rPr dirty="0"/>
              <a:t>Joseph</a:t>
            </a:r>
            <a:r>
              <a:rPr spc="25" dirty="0"/>
              <a:t> </a:t>
            </a:r>
            <a:r>
              <a:rPr dirty="0"/>
              <a:t>F</a:t>
            </a:r>
            <a:r>
              <a:rPr spc="30" dirty="0"/>
              <a:t> </a:t>
            </a:r>
            <a:r>
              <a:rPr dirty="0"/>
              <a:t>Dasta</a:t>
            </a:r>
            <a:r>
              <a:rPr spc="25" dirty="0"/>
              <a:t> </a:t>
            </a:r>
            <a:r>
              <a:rPr dirty="0"/>
              <a:t>1,</a:t>
            </a:r>
            <a:r>
              <a:rPr spc="30" dirty="0"/>
              <a:t> </a:t>
            </a:r>
            <a:r>
              <a:rPr dirty="0"/>
              <a:t>Trent</a:t>
            </a:r>
            <a:r>
              <a:rPr spc="30" dirty="0"/>
              <a:t> </a:t>
            </a:r>
            <a:r>
              <a:rPr dirty="0"/>
              <a:t>P</a:t>
            </a:r>
            <a:r>
              <a:rPr spc="25" dirty="0"/>
              <a:t> </a:t>
            </a:r>
            <a:r>
              <a:rPr dirty="0"/>
              <a:t>McLaughlin,</a:t>
            </a:r>
            <a:r>
              <a:rPr spc="30" dirty="0"/>
              <a:t> </a:t>
            </a:r>
            <a:r>
              <a:rPr dirty="0"/>
              <a:t>Samir</a:t>
            </a:r>
            <a:r>
              <a:rPr spc="25" dirty="0"/>
              <a:t> </a:t>
            </a:r>
            <a:r>
              <a:rPr dirty="0"/>
              <a:t>H</a:t>
            </a:r>
            <a:r>
              <a:rPr spc="30" dirty="0"/>
              <a:t> </a:t>
            </a:r>
            <a:r>
              <a:rPr dirty="0"/>
              <a:t>Mody,</a:t>
            </a:r>
            <a:r>
              <a:rPr spc="30" dirty="0"/>
              <a:t> </a:t>
            </a:r>
            <a:r>
              <a:rPr dirty="0"/>
              <a:t>Catherine</a:t>
            </a:r>
            <a:r>
              <a:rPr spc="25" dirty="0"/>
              <a:t> </a:t>
            </a:r>
            <a:r>
              <a:rPr spc="-10" dirty="0"/>
              <a:t>Tak</a:t>
            </a:r>
            <a:r>
              <a:rPr spc="30" dirty="0"/>
              <a:t> </a:t>
            </a:r>
            <a:r>
              <a:rPr dirty="0"/>
              <a:t>Piech.</a:t>
            </a:r>
            <a:r>
              <a:rPr spc="30" dirty="0"/>
              <a:t> </a:t>
            </a:r>
            <a:r>
              <a:rPr dirty="0"/>
              <a:t>Daily</a:t>
            </a:r>
            <a:r>
              <a:rPr spc="25" dirty="0"/>
              <a:t> </a:t>
            </a:r>
            <a:r>
              <a:rPr dirty="0"/>
              <a:t>cost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an</a:t>
            </a:r>
            <a:r>
              <a:rPr spc="30" dirty="0"/>
              <a:t> </a:t>
            </a:r>
            <a:r>
              <a:rPr dirty="0"/>
              <a:t>intensive</a:t>
            </a:r>
            <a:r>
              <a:rPr spc="30" dirty="0"/>
              <a:t> </a:t>
            </a:r>
            <a:r>
              <a:rPr dirty="0"/>
              <a:t>care</a:t>
            </a:r>
            <a:r>
              <a:rPr spc="25" dirty="0"/>
              <a:t> </a:t>
            </a:r>
            <a:r>
              <a:rPr dirty="0"/>
              <a:t>unit</a:t>
            </a:r>
            <a:r>
              <a:rPr spc="30" dirty="0"/>
              <a:t> </a:t>
            </a:r>
            <a:r>
              <a:rPr dirty="0"/>
              <a:t>day:</a:t>
            </a:r>
            <a:r>
              <a:rPr spc="25" dirty="0"/>
              <a:t> </a:t>
            </a:r>
            <a:r>
              <a:rPr dirty="0"/>
              <a:t>the</a:t>
            </a:r>
            <a:r>
              <a:rPr spc="30" dirty="0"/>
              <a:t> </a:t>
            </a:r>
            <a:r>
              <a:rPr dirty="0"/>
              <a:t>contribution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mechanical</a:t>
            </a:r>
            <a:r>
              <a:rPr spc="30" dirty="0"/>
              <a:t> </a:t>
            </a:r>
            <a:r>
              <a:rPr dirty="0"/>
              <a:t>ventilation</a:t>
            </a:r>
            <a:r>
              <a:rPr spc="30" dirty="0"/>
              <a:t> </a:t>
            </a:r>
            <a:r>
              <a:rPr spc="-25" dirty="0"/>
              <a:t>a.</a:t>
            </a:r>
            <a:r>
              <a:rPr dirty="0"/>
              <a:t> Crit</a:t>
            </a:r>
            <a:r>
              <a:rPr spc="85" dirty="0"/>
              <a:t> </a:t>
            </a:r>
            <a:r>
              <a:rPr dirty="0"/>
              <a:t>Care</a:t>
            </a:r>
            <a:r>
              <a:rPr spc="85" dirty="0"/>
              <a:t> </a:t>
            </a:r>
            <a:r>
              <a:rPr dirty="0"/>
              <a:t>Med.</a:t>
            </a:r>
            <a:r>
              <a:rPr spc="85" dirty="0"/>
              <a:t> </a:t>
            </a:r>
            <a:r>
              <a:rPr dirty="0"/>
              <a:t>2005</a:t>
            </a:r>
            <a:r>
              <a:rPr spc="85" dirty="0"/>
              <a:t> </a:t>
            </a:r>
            <a:r>
              <a:rPr dirty="0"/>
              <a:t>Jun;33(6):1266-</a:t>
            </a:r>
            <a:r>
              <a:rPr spc="-25" dirty="0"/>
              <a:t>71.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317500" y="415817"/>
            <a:ext cx="123189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spc="-25" dirty="0">
                <a:solidFill>
                  <a:srgbClr val="FFFFFF"/>
                </a:solidFill>
                <a:latin typeface="Atlas Grotesk Medium"/>
                <a:cs typeface="Atlas Grotesk Medium"/>
              </a:rPr>
              <a:t>11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8618" y="3292576"/>
            <a:ext cx="401955" cy="561340"/>
          </a:xfrm>
          <a:custGeom>
            <a:avLst/>
            <a:gdLst/>
            <a:ahLst/>
            <a:cxnLst/>
            <a:rect l="l" t="t" r="r" b="b"/>
            <a:pathLst>
              <a:path w="401954" h="561339">
                <a:moveTo>
                  <a:pt x="401624" y="219633"/>
                </a:moveTo>
                <a:lnTo>
                  <a:pt x="363435" y="221284"/>
                </a:lnTo>
                <a:lnTo>
                  <a:pt x="323926" y="228727"/>
                </a:lnTo>
                <a:lnTo>
                  <a:pt x="277723" y="246494"/>
                </a:lnTo>
                <a:lnTo>
                  <a:pt x="262280" y="254254"/>
                </a:lnTo>
                <a:lnTo>
                  <a:pt x="262280" y="354114"/>
                </a:lnTo>
                <a:lnTo>
                  <a:pt x="242811" y="372097"/>
                </a:lnTo>
                <a:lnTo>
                  <a:pt x="242811" y="264909"/>
                </a:lnTo>
                <a:lnTo>
                  <a:pt x="170688" y="307797"/>
                </a:lnTo>
                <a:lnTo>
                  <a:pt x="160464" y="313613"/>
                </a:lnTo>
                <a:lnTo>
                  <a:pt x="160515" y="444804"/>
                </a:lnTo>
                <a:lnTo>
                  <a:pt x="141351" y="462775"/>
                </a:lnTo>
                <a:lnTo>
                  <a:pt x="141351" y="323888"/>
                </a:lnTo>
                <a:lnTo>
                  <a:pt x="126555" y="331127"/>
                </a:lnTo>
                <a:lnTo>
                  <a:pt x="81775" y="347726"/>
                </a:lnTo>
                <a:lnTo>
                  <a:pt x="41821" y="354749"/>
                </a:lnTo>
                <a:lnTo>
                  <a:pt x="15748" y="355968"/>
                </a:lnTo>
                <a:lnTo>
                  <a:pt x="0" y="355714"/>
                </a:lnTo>
                <a:lnTo>
                  <a:pt x="0" y="560870"/>
                </a:lnTo>
                <a:lnTo>
                  <a:pt x="401624" y="491629"/>
                </a:lnTo>
                <a:lnTo>
                  <a:pt x="401624" y="219633"/>
                </a:lnTo>
                <a:close/>
              </a:path>
              <a:path w="401954" h="561339">
                <a:moveTo>
                  <a:pt x="401624" y="0"/>
                </a:moveTo>
                <a:lnTo>
                  <a:pt x="0" y="69240"/>
                </a:lnTo>
                <a:lnTo>
                  <a:pt x="0" y="339255"/>
                </a:lnTo>
                <a:lnTo>
                  <a:pt x="16065" y="339331"/>
                </a:lnTo>
                <a:lnTo>
                  <a:pt x="36309" y="338353"/>
                </a:lnTo>
                <a:lnTo>
                  <a:pt x="77698" y="332193"/>
                </a:lnTo>
                <a:lnTo>
                  <a:pt x="125437" y="313867"/>
                </a:lnTo>
                <a:lnTo>
                  <a:pt x="141351" y="199072"/>
                </a:lnTo>
                <a:lnTo>
                  <a:pt x="160413" y="183997"/>
                </a:lnTo>
                <a:lnTo>
                  <a:pt x="160451" y="295160"/>
                </a:lnTo>
                <a:lnTo>
                  <a:pt x="232168" y="252463"/>
                </a:lnTo>
                <a:lnTo>
                  <a:pt x="242798" y="246430"/>
                </a:lnTo>
                <a:lnTo>
                  <a:pt x="242798" y="108851"/>
                </a:lnTo>
                <a:lnTo>
                  <a:pt x="262280" y="90843"/>
                </a:lnTo>
                <a:lnTo>
                  <a:pt x="262280" y="236042"/>
                </a:lnTo>
                <a:lnTo>
                  <a:pt x="276580" y="229120"/>
                </a:lnTo>
                <a:lnTo>
                  <a:pt x="319849" y="213194"/>
                </a:lnTo>
                <a:lnTo>
                  <a:pt x="360299" y="205562"/>
                </a:lnTo>
                <a:lnTo>
                  <a:pt x="401624" y="203466"/>
                </a:lnTo>
                <a:lnTo>
                  <a:pt x="40162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29308" y="3476692"/>
            <a:ext cx="167386" cy="192595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5602224" y="3476434"/>
            <a:ext cx="129539" cy="193040"/>
          </a:xfrm>
          <a:custGeom>
            <a:avLst/>
            <a:gdLst/>
            <a:ahLst/>
            <a:cxnLst/>
            <a:rect l="l" t="t" r="r" b="b"/>
            <a:pathLst>
              <a:path w="129539" h="193039">
                <a:moveTo>
                  <a:pt x="129159" y="0"/>
                </a:moveTo>
                <a:lnTo>
                  <a:pt x="0" y="0"/>
                </a:lnTo>
                <a:lnTo>
                  <a:pt x="0" y="16510"/>
                </a:lnTo>
                <a:lnTo>
                  <a:pt x="0" y="86360"/>
                </a:lnTo>
                <a:lnTo>
                  <a:pt x="0" y="102870"/>
                </a:lnTo>
                <a:lnTo>
                  <a:pt x="0" y="176530"/>
                </a:lnTo>
                <a:lnTo>
                  <a:pt x="0" y="193040"/>
                </a:lnTo>
                <a:lnTo>
                  <a:pt x="129159" y="193040"/>
                </a:lnTo>
                <a:lnTo>
                  <a:pt x="129159" y="176530"/>
                </a:lnTo>
                <a:lnTo>
                  <a:pt x="19050" y="176530"/>
                </a:lnTo>
                <a:lnTo>
                  <a:pt x="19050" y="102870"/>
                </a:lnTo>
                <a:lnTo>
                  <a:pt x="115303" y="102870"/>
                </a:lnTo>
                <a:lnTo>
                  <a:pt x="115303" y="86360"/>
                </a:lnTo>
                <a:lnTo>
                  <a:pt x="19050" y="86360"/>
                </a:lnTo>
                <a:lnTo>
                  <a:pt x="19050" y="16510"/>
                </a:lnTo>
                <a:lnTo>
                  <a:pt x="129159" y="16510"/>
                </a:lnTo>
                <a:lnTo>
                  <a:pt x="1291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83318" y="3476578"/>
            <a:ext cx="197827" cy="19267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33084" y="3476425"/>
            <a:ext cx="158775" cy="193027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5783313" y="3730218"/>
            <a:ext cx="415925" cy="52705"/>
          </a:xfrm>
          <a:custGeom>
            <a:avLst/>
            <a:gdLst/>
            <a:ahLst/>
            <a:cxnLst/>
            <a:rect l="l" t="t" r="r" b="b"/>
            <a:pathLst>
              <a:path w="415925" h="52704">
                <a:moveTo>
                  <a:pt x="57543" y="368"/>
                </a:moveTo>
                <a:lnTo>
                  <a:pt x="50647" y="368"/>
                </a:lnTo>
                <a:lnTo>
                  <a:pt x="28892" y="39179"/>
                </a:lnTo>
                <a:lnTo>
                  <a:pt x="6896" y="368"/>
                </a:lnTo>
                <a:lnTo>
                  <a:pt x="0" y="368"/>
                </a:lnTo>
                <a:lnTo>
                  <a:pt x="0" y="52108"/>
                </a:lnTo>
                <a:lnTo>
                  <a:pt x="5219" y="52108"/>
                </a:lnTo>
                <a:lnTo>
                  <a:pt x="5219" y="7467"/>
                </a:lnTo>
                <a:lnTo>
                  <a:pt x="27292" y="46570"/>
                </a:lnTo>
                <a:lnTo>
                  <a:pt x="30340" y="46570"/>
                </a:lnTo>
                <a:lnTo>
                  <a:pt x="52324" y="7467"/>
                </a:lnTo>
                <a:lnTo>
                  <a:pt x="52412" y="52108"/>
                </a:lnTo>
                <a:lnTo>
                  <a:pt x="57543" y="52108"/>
                </a:lnTo>
                <a:lnTo>
                  <a:pt x="57543" y="368"/>
                </a:lnTo>
                <a:close/>
              </a:path>
              <a:path w="415925" h="52704">
                <a:moveTo>
                  <a:pt x="123444" y="47523"/>
                </a:moveTo>
                <a:lnTo>
                  <a:pt x="90373" y="47523"/>
                </a:lnTo>
                <a:lnTo>
                  <a:pt x="90373" y="28079"/>
                </a:lnTo>
                <a:lnTo>
                  <a:pt x="119024" y="28079"/>
                </a:lnTo>
                <a:lnTo>
                  <a:pt x="119024" y="23495"/>
                </a:lnTo>
                <a:lnTo>
                  <a:pt x="90373" y="23495"/>
                </a:lnTo>
                <a:lnTo>
                  <a:pt x="90373" y="5016"/>
                </a:lnTo>
                <a:lnTo>
                  <a:pt x="122389" y="5016"/>
                </a:lnTo>
                <a:lnTo>
                  <a:pt x="122389" y="431"/>
                </a:lnTo>
                <a:lnTo>
                  <a:pt x="84836" y="431"/>
                </a:lnTo>
                <a:lnTo>
                  <a:pt x="84836" y="52108"/>
                </a:lnTo>
                <a:lnTo>
                  <a:pt x="123444" y="52108"/>
                </a:lnTo>
                <a:lnTo>
                  <a:pt x="123444" y="47523"/>
                </a:lnTo>
                <a:close/>
              </a:path>
              <a:path w="415925" h="52704">
                <a:moveTo>
                  <a:pt x="198081" y="21526"/>
                </a:moveTo>
                <a:lnTo>
                  <a:pt x="196811" y="17157"/>
                </a:lnTo>
                <a:lnTo>
                  <a:pt x="192468" y="10375"/>
                </a:lnTo>
                <a:lnTo>
                  <a:pt x="192468" y="22364"/>
                </a:lnTo>
                <a:lnTo>
                  <a:pt x="192468" y="30251"/>
                </a:lnTo>
                <a:lnTo>
                  <a:pt x="173570" y="47523"/>
                </a:lnTo>
                <a:lnTo>
                  <a:pt x="152171" y="47523"/>
                </a:lnTo>
                <a:lnTo>
                  <a:pt x="152171" y="5016"/>
                </a:lnTo>
                <a:lnTo>
                  <a:pt x="173393" y="5016"/>
                </a:lnTo>
                <a:lnTo>
                  <a:pt x="192468" y="22364"/>
                </a:lnTo>
                <a:lnTo>
                  <a:pt x="192468" y="10375"/>
                </a:lnTo>
                <a:lnTo>
                  <a:pt x="174536" y="431"/>
                </a:lnTo>
                <a:lnTo>
                  <a:pt x="146634" y="431"/>
                </a:lnTo>
                <a:lnTo>
                  <a:pt x="146634" y="52108"/>
                </a:lnTo>
                <a:lnTo>
                  <a:pt x="174434" y="52108"/>
                </a:lnTo>
                <a:lnTo>
                  <a:pt x="179362" y="50977"/>
                </a:lnTo>
                <a:lnTo>
                  <a:pt x="186118" y="47523"/>
                </a:lnTo>
                <a:lnTo>
                  <a:pt x="188239" y="46443"/>
                </a:lnTo>
                <a:lnTo>
                  <a:pt x="191731" y="43345"/>
                </a:lnTo>
                <a:lnTo>
                  <a:pt x="196811" y="35445"/>
                </a:lnTo>
                <a:lnTo>
                  <a:pt x="198081" y="31089"/>
                </a:lnTo>
                <a:lnTo>
                  <a:pt x="198081" y="21526"/>
                </a:lnTo>
                <a:close/>
              </a:path>
              <a:path w="415925" h="52704">
                <a:moveTo>
                  <a:pt x="225450" y="431"/>
                </a:moveTo>
                <a:lnTo>
                  <a:pt x="219913" y="431"/>
                </a:lnTo>
                <a:lnTo>
                  <a:pt x="219913" y="52108"/>
                </a:lnTo>
                <a:lnTo>
                  <a:pt x="225450" y="52108"/>
                </a:lnTo>
                <a:lnTo>
                  <a:pt x="225450" y="431"/>
                </a:lnTo>
                <a:close/>
              </a:path>
              <a:path w="415925" h="52704">
                <a:moveTo>
                  <a:pt x="296875" y="44869"/>
                </a:moveTo>
                <a:lnTo>
                  <a:pt x="293509" y="41541"/>
                </a:lnTo>
                <a:lnTo>
                  <a:pt x="291211" y="43522"/>
                </a:lnTo>
                <a:lnTo>
                  <a:pt x="288582" y="45059"/>
                </a:lnTo>
                <a:lnTo>
                  <a:pt x="282702" y="47269"/>
                </a:lnTo>
                <a:lnTo>
                  <a:pt x="279679" y="47828"/>
                </a:lnTo>
                <a:lnTo>
                  <a:pt x="272237" y="47828"/>
                </a:lnTo>
                <a:lnTo>
                  <a:pt x="252895" y="30111"/>
                </a:lnTo>
                <a:lnTo>
                  <a:pt x="252895" y="22225"/>
                </a:lnTo>
                <a:lnTo>
                  <a:pt x="272237" y="4508"/>
                </a:lnTo>
                <a:lnTo>
                  <a:pt x="279730" y="4508"/>
                </a:lnTo>
                <a:lnTo>
                  <a:pt x="282778" y="5080"/>
                </a:lnTo>
                <a:lnTo>
                  <a:pt x="285724" y="6210"/>
                </a:lnTo>
                <a:lnTo>
                  <a:pt x="288671" y="7340"/>
                </a:lnTo>
                <a:lnTo>
                  <a:pt x="291261" y="8915"/>
                </a:lnTo>
                <a:lnTo>
                  <a:pt x="293509" y="10947"/>
                </a:lnTo>
                <a:lnTo>
                  <a:pt x="296799" y="7391"/>
                </a:lnTo>
                <a:lnTo>
                  <a:pt x="294119" y="5080"/>
                </a:lnTo>
                <a:lnTo>
                  <a:pt x="291020" y="3263"/>
                </a:lnTo>
                <a:lnTo>
                  <a:pt x="283959" y="647"/>
                </a:lnTo>
                <a:lnTo>
                  <a:pt x="280289" y="0"/>
                </a:lnTo>
                <a:lnTo>
                  <a:pt x="271195" y="0"/>
                </a:lnTo>
                <a:lnTo>
                  <a:pt x="247281" y="21386"/>
                </a:lnTo>
                <a:lnTo>
                  <a:pt x="247281" y="30949"/>
                </a:lnTo>
                <a:lnTo>
                  <a:pt x="271043" y="52565"/>
                </a:lnTo>
                <a:lnTo>
                  <a:pt x="280073" y="52565"/>
                </a:lnTo>
                <a:lnTo>
                  <a:pt x="283743" y="51866"/>
                </a:lnTo>
                <a:lnTo>
                  <a:pt x="290918" y="49110"/>
                </a:lnTo>
                <a:lnTo>
                  <a:pt x="294093" y="47231"/>
                </a:lnTo>
                <a:lnTo>
                  <a:pt x="296875" y="44869"/>
                </a:lnTo>
                <a:close/>
              </a:path>
              <a:path w="415925" h="52704">
                <a:moveTo>
                  <a:pt x="366306" y="52108"/>
                </a:moveTo>
                <a:lnTo>
                  <a:pt x="359575" y="38366"/>
                </a:lnTo>
                <a:lnTo>
                  <a:pt x="357327" y="33782"/>
                </a:lnTo>
                <a:lnTo>
                  <a:pt x="351459" y="21793"/>
                </a:lnTo>
                <a:lnTo>
                  <a:pt x="351459" y="33782"/>
                </a:lnTo>
                <a:lnTo>
                  <a:pt x="324650" y="33782"/>
                </a:lnTo>
                <a:lnTo>
                  <a:pt x="337972" y="5842"/>
                </a:lnTo>
                <a:lnTo>
                  <a:pt x="351459" y="33782"/>
                </a:lnTo>
                <a:lnTo>
                  <a:pt x="351459" y="21793"/>
                </a:lnTo>
                <a:lnTo>
                  <a:pt x="343662" y="5842"/>
                </a:lnTo>
                <a:lnTo>
                  <a:pt x="341020" y="444"/>
                </a:lnTo>
                <a:lnTo>
                  <a:pt x="335241" y="444"/>
                </a:lnTo>
                <a:lnTo>
                  <a:pt x="309968" y="52108"/>
                </a:lnTo>
                <a:lnTo>
                  <a:pt x="315899" y="52108"/>
                </a:lnTo>
                <a:lnTo>
                  <a:pt x="322478" y="38366"/>
                </a:lnTo>
                <a:lnTo>
                  <a:pt x="353631" y="38366"/>
                </a:lnTo>
                <a:lnTo>
                  <a:pt x="360286" y="52108"/>
                </a:lnTo>
                <a:lnTo>
                  <a:pt x="366306" y="52108"/>
                </a:lnTo>
                <a:close/>
              </a:path>
              <a:path w="415925" h="52704">
                <a:moveTo>
                  <a:pt x="415417" y="47523"/>
                </a:moveTo>
                <a:lnTo>
                  <a:pt x="390702" y="47523"/>
                </a:lnTo>
                <a:lnTo>
                  <a:pt x="390702" y="431"/>
                </a:lnTo>
                <a:lnTo>
                  <a:pt x="385165" y="431"/>
                </a:lnTo>
                <a:lnTo>
                  <a:pt x="385165" y="52108"/>
                </a:lnTo>
                <a:lnTo>
                  <a:pt x="415417" y="52108"/>
                </a:lnTo>
                <a:lnTo>
                  <a:pt x="415417" y="475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500003" y="3476554"/>
            <a:ext cx="193725" cy="19290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745437" y="3476557"/>
            <a:ext cx="131940" cy="192836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4479876" y="7153915"/>
            <a:ext cx="170942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  <a:hlinkClick r:id="rId7"/>
              </a:rPr>
              <a:t>www.archeon-</a:t>
            </a:r>
            <a:r>
              <a:rPr sz="1100" b="1" spc="-10" dirty="0">
                <a:solidFill>
                  <a:srgbClr val="FFFFFF"/>
                </a:solidFill>
                <a:latin typeface="Source Sans Pro Semibold"/>
                <a:cs typeface="Source Sans Pro Semibold"/>
                <a:hlinkClick r:id="rId7"/>
              </a:rPr>
              <a:t>medical.com</a:t>
            </a:r>
            <a:endParaRPr sz="1100">
              <a:latin typeface="Source Sans Pro Semibold"/>
              <a:cs typeface="Source Sans Pro Semibold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339650" y="0"/>
            <a:ext cx="6350" cy="3192145"/>
          </a:xfrm>
          <a:custGeom>
            <a:avLst/>
            <a:gdLst/>
            <a:ahLst/>
            <a:cxnLst/>
            <a:rect l="l" t="t" r="r" b="b"/>
            <a:pathLst>
              <a:path w="6350" h="3192145">
                <a:moveTo>
                  <a:pt x="0" y="3192004"/>
                </a:moveTo>
                <a:lnTo>
                  <a:pt x="6350" y="3192004"/>
                </a:lnTo>
                <a:lnTo>
                  <a:pt x="6350" y="0"/>
                </a:lnTo>
                <a:lnTo>
                  <a:pt x="0" y="0"/>
                </a:lnTo>
                <a:lnTo>
                  <a:pt x="0" y="3192004"/>
                </a:lnTo>
                <a:close/>
              </a:path>
            </a:pathLst>
          </a:custGeom>
          <a:solidFill>
            <a:srgbClr val="EF4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342825" y="4472298"/>
            <a:ext cx="0" cy="2251075"/>
          </a:xfrm>
          <a:custGeom>
            <a:avLst/>
            <a:gdLst/>
            <a:ahLst/>
            <a:cxnLst/>
            <a:rect l="l" t="t" r="r" b="b"/>
            <a:pathLst>
              <a:path h="2251075">
                <a:moveTo>
                  <a:pt x="0" y="2250706"/>
                </a:moveTo>
                <a:lnTo>
                  <a:pt x="0" y="0"/>
                </a:lnTo>
              </a:path>
            </a:pathLst>
          </a:custGeom>
          <a:ln w="6350">
            <a:solidFill>
              <a:srgbClr val="EF40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4097780" y="3901277"/>
            <a:ext cx="2513965" cy="441959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12700" marR="5080" indent="653415">
              <a:lnSpc>
                <a:spcPts val="1600"/>
              </a:lnSpc>
              <a:spcBef>
                <a:spcPts val="219"/>
              </a:spcBef>
            </a:pPr>
            <a:r>
              <a:rPr sz="1400" spc="-20" dirty="0">
                <a:solidFill>
                  <a:srgbClr val="EF4050"/>
                </a:solidFill>
                <a:latin typeface="Source Sans Pro"/>
                <a:cs typeface="Source Sans Pro"/>
              </a:rPr>
              <a:t>L’expertise</a:t>
            </a:r>
            <a:r>
              <a:rPr sz="1400" spc="5" dirty="0">
                <a:solidFill>
                  <a:srgbClr val="EF4050"/>
                </a:solidFill>
                <a:latin typeface="Source Sans Pro"/>
                <a:cs typeface="Source Sans Pro"/>
              </a:rPr>
              <a:t> </a:t>
            </a:r>
            <a:r>
              <a:rPr sz="1400" dirty="0">
                <a:solidFill>
                  <a:srgbClr val="EF4050"/>
                </a:solidFill>
                <a:latin typeface="Source Sans Pro"/>
                <a:cs typeface="Source Sans Pro"/>
              </a:rPr>
              <a:t>de</a:t>
            </a:r>
            <a:r>
              <a:rPr sz="1400" spc="5" dirty="0">
                <a:solidFill>
                  <a:srgbClr val="EF4050"/>
                </a:solidFill>
                <a:latin typeface="Source Sans Pro"/>
                <a:cs typeface="Source Sans Pro"/>
              </a:rPr>
              <a:t> </a:t>
            </a:r>
            <a:r>
              <a:rPr sz="1400" spc="-25" dirty="0">
                <a:solidFill>
                  <a:srgbClr val="EF4050"/>
                </a:solidFill>
                <a:latin typeface="Source Sans Pro"/>
                <a:cs typeface="Source Sans Pro"/>
              </a:rPr>
              <a:t>la </a:t>
            </a:r>
            <a:r>
              <a:rPr sz="1400" dirty="0">
                <a:solidFill>
                  <a:srgbClr val="EF4050"/>
                </a:solidFill>
                <a:latin typeface="Source Sans Pro"/>
                <a:cs typeface="Source Sans Pro"/>
              </a:rPr>
              <a:t>Ventilation</a:t>
            </a:r>
            <a:r>
              <a:rPr sz="1400" spc="-25" dirty="0">
                <a:solidFill>
                  <a:srgbClr val="EF4050"/>
                </a:solidFill>
                <a:latin typeface="Source Sans Pro"/>
                <a:cs typeface="Source Sans Pro"/>
              </a:rPr>
              <a:t> </a:t>
            </a:r>
            <a:r>
              <a:rPr sz="1400" dirty="0">
                <a:solidFill>
                  <a:srgbClr val="EF4050"/>
                </a:solidFill>
                <a:latin typeface="Source Sans Pro"/>
                <a:cs typeface="Source Sans Pro"/>
              </a:rPr>
              <a:t>de</a:t>
            </a:r>
            <a:r>
              <a:rPr sz="1400" spc="-20" dirty="0">
                <a:solidFill>
                  <a:srgbClr val="EF4050"/>
                </a:solidFill>
                <a:latin typeface="Source Sans Pro"/>
                <a:cs typeface="Source Sans Pro"/>
              </a:rPr>
              <a:t> </a:t>
            </a:r>
            <a:r>
              <a:rPr sz="1400" dirty="0">
                <a:solidFill>
                  <a:srgbClr val="EF4050"/>
                </a:solidFill>
                <a:latin typeface="Source Sans Pro"/>
                <a:cs typeface="Source Sans Pro"/>
              </a:rPr>
              <a:t>haute</a:t>
            </a:r>
            <a:r>
              <a:rPr sz="1400" spc="-20" dirty="0">
                <a:solidFill>
                  <a:srgbClr val="EF4050"/>
                </a:solidFill>
                <a:latin typeface="Source Sans Pro"/>
                <a:cs typeface="Source Sans Pro"/>
              </a:rPr>
              <a:t> </a:t>
            </a:r>
            <a:r>
              <a:rPr sz="1400" spc="-10" dirty="0">
                <a:solidFill>
                  <a:srgbClr val="EF4050"/>
                </a:solidFill>
                <a:latin typeface="Source Sans Pro"/>
                <a:cs typeface="Source Sans Pro"/>
              </a:rPr>
              <a:t>performance</a:t>
            </a:r>
            <a:endParaRPr sz="1400">
              <a:latin typeface="Source Sans Pro"/>
              <a:cs typeface="Source Sans Pro"/>
            </a:endParaRP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ECE8F82C-0FB7-CDF7-3017-4A0B0D59312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6800498"/>
            <a:ext cx="2374279" cy="2762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99997" y="1539448"/>
            <a:ext cx="9128125" cy="4134485"/>
            <a:chOff x="1199997" y="1539448"/>
            <a:chExt cx="9128125" cy="4134485"/>
          </a:xfrm>
        </p:grpSpPr>
        <p:sp>
          <p:nvSpPr>
            <p:cNvPr id="3" name="object 3"/>
            <p:cNvSpPr/>
            <p:nvPr/>
          </p:nvSpPr>
          <p:spPr>
            <a:xfrm>
              <a:off x="1199997" y="4668011"/>
              <a:ext cx="5462270" cy="1005840"/>
            </a:xfrm>
            <a:custGeom>
              <a:avLst/>
              <a:gdLst/>
              <a:ahLst/>
              <a:cxnLst/>
              <a:rect l="l" t="t" r="r" b="b"/>
              <a:pathLst>
                <a:path w="5462270" h="1005839">
                  <a:moveTo>
                    <a:pt x="5461977" y="0"/>
                  </a:moveTo>
                  <a:lnTo>
                    <a:pt x="0" y="0"/>
                  </a:lnTo>
                  <a:lnTo>
                    <a:pt x="0" y="1005598"/>
                  </a:lnTo>
                  <a:lnTo>
                    <a:pt x="5461977" y="1005598"/>
                  </a:lnTo>
                  <a:lnTo>
                    <a:pt x="5461977" y="0"/>
                  </a:lnTo>
                  <a:close/>
                </a:path>
              </a:pathLst>
            </a:custGeom>
            <a:solidFill>
              <a:srgbClr val="1116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43954" y="1539448"/>
              <a:ext cx="4084078" cy="3385306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 marR="508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231F20"/>
                </a:solidFill>
              </a:rPr>
              <a:t>Spécialiste</a:t>
            </a:r>
            <a:r>
              <a:rPr spc="-10" dirty="0">
                <a:solidFill>
                  <a:srgbClr val="231F20"/>
                </a:solidFill>
              </a:rPr>
              <a:t> </a:t>
            </a:r>
            <a:r>
              <a:rPr dirty="0">
                <a:solidFill>
                  <a:srgbClr val="231F20"/>
                </a:solidFill>
              </a:rPr>
              <a:t>de</a:t>
            </a:r>
            <a:r>
              <a:rPr spc="-10" dirty="0">
                <a:solidFill>
                  <a:srgbClr val="231F20"/>
                </a:solidFill>
              </a:rPr>
              <a:t> </a:t>
            </a:r>
            <a:r>
              <a:rPr dirty="0">
                <a:solidFill>
                  <a:srgbClr val="231F20"/>
                </a:solidFill>
              </a:rPr>
              <a:t>la</a:t>
            </a:r>
            <a:r>
              <a:rPr spc="-5" dirty="0">
                <a:solidFill>
                  <a:srgbClr val="231F20"/>
                </a:solidFill>
              </a:rPr>
              <a:t> </a:t>
            </a:r>
            <a:r>
              <a:rPr spc="-25" dirty="0">
                <a:solidFill>
                  <a:srgbClr val="231F20"/>
                </a:solidFill>
              </a:rPr>
              <a:t>ventilation </a:t>
            </a:r>
            <a:r>
              <a:rPr dirty="0">
                <a:solidFill>
                  <a:srgbClr val="231F20"/>
                </a:solidFill>
              </a:rPr>
              <a:t>de</a:t>
            </a:r>
            <a:r>
              <a:rPr spc="-5" dirty="0">
                <a:solidFill>
                  <a:srgbClr val="231F20"/>
                </a:solidFill>
              </a:rPr>
              <a:t> </a:t>
            </a:r>
            <a:r>
              <a:rPr dirty="0">
                <a:solidFill>
                  <a:srgbClr val="231F20"/>
                </a:solidFill>
              </a:rPr>
              <a:t>haute</a:t>
            </a:r>
            <a:r>
              <a:rPr spc="-5" dirty="0">
                <a:solidFill>
                  <a:srgbClr val="231F20"/>
                </a:solidFill>
              </a:rPr>
              <a:t> </a:t>
            </a:r>
            <a:r>
              <a:rPr spc="-10" dirty="0">
                <a:solidFill>
                  <a:srgbClr val="231F20"/>
                </a:solidFill>
              </a:rPr>
              <a:t>performance</a:t>
            </a:r>
            <a:r>
              <a:rPr spc="-10" dirty="0">
                <a:solidFill>
                  <a:srgbClr val="CC2028"/>
                </a:solidFill>
              </a:rPr>
              <a:t>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161900" y="1501345"/>
            <a:ext cx="9225915" cy="55386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5143500">
              <a:lnSpc>
                <a:spcPct val="113700"/>
              </a:lnSpc>
              <a:spcBef>
                <a:spcPts val="100"/>
              </a:spcBef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Entreprise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française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basée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à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Besançon,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Archeon</a:t>
            </a:r>
            <a:r>
              <a:rPr sz="1100" b="1" spc="6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Medical</a:t>
            </a:r>
            <a:r>
              <a:rPr sz="1100" b="1" spc="6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révolutionne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pratique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manuelle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depuis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2018.</a:t>
            </a:r>
            <a:endParaRPr sz="1100" dirty="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</a:pPr>
            <a:endParaRPr sz="1050" dirty="0">
              <a:latin typeface="Source Sans Pro Light"/>
              <a:cs typeface="Source Sans Pro Light"/>
            </a:endParaRPr>
          </a:p>
          <a:p>
            <a:pPr marL="38100" marR="5262245">
              <a:lnSpc>
                <a:spcPct val="113700"/>
              </a:lnSpc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Née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rencontre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entre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deux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ingénieurs,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Alban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LUCA,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Président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Co-Fondateur,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Pierre-Édouard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SAILLARD,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Directeur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Général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Co-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 Fondateur,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Archeon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Medical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développe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des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technologies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pointe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pour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simplifier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prise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en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charge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aider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secouristes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à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mieux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ventiler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patients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en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situation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d’urgence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vitale.</a:t>
            </a:r>
            <a:endParaRPr sz="1100" dirty="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50" dirty="0">
              <a:latin typeface="Source Sans Pro Light"/>
              <a:cs typeface="Source Sans Pro Light"/>
            </a:endParaRPr>
          </a:p>
          <a:p>
            <a:pPr marL="38100" marR="5274945">
              <a:lnSpc>
                <a:spcPct val="113700"/>
              </a:lnSpc>
            </a:pP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Archeon</a:t>
            </a:r>
            <a:r>
              <a:rPr sz="1100" b="1" spc="5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réunit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20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salariés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annoncé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en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février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2022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une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levée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 fonds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5,5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millions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d’euros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pour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poursuivre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développement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 nouvelles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technologies</a:t>
            </a:r>
            <a:r>
              <a:rPr sz="1100" b="0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8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ventilation.</a:t>
            </a:r>
            <a:endParaRPr sz="1100" dirty="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50" dirty="0">
              <a:latin typeface="Source Sans Pro Light"/>
              <a:cs typeface="Source Sans Pro Light"/>
            </a:endParaRPr>
          </a:p>
          <a:p>
            <a:pPr marL="38100" marR="5187315" algn="just">
              <a:lnSpc>
                <a:spcPct val="113700"/>
              </a:lnSpc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produits</a:t>
            </a:r>
            <a:r>
              <a:rPr sz="1100" b="0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EOlife®</a:t>
            </a:r>
            <a:r>
              <a:rPr sz="1100" b="0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d’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Archeon</a:t>
            </a:r>
            <a:r>
              <a:rPr sz="1100" b="1" spc="8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sont</a:t>
            </a:r>
            <a:r>
              <a:rPr sz="1100" b="0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aujourd’hui</a:t>
            </a:r>
            <a:r>
              <a:rPr sz="1100" b="0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commercialisés</a:t>
            </a:r>
            <a:r>
              <a:rPr sz="1100" b="0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0" dirty="0">
                <a:solidFill>
                  <a:srgbClr val="111619"/>
                </a:solidFill>
                <a:latin typeface="Source Sans Pro Light"/>
                <a:cs typeface="Source Sans Pro Light"/>
              </a:rPr>
              <a:t>dans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 plus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15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pays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à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travers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l’Europe,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Moyen-Orient,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l’Asie-Pacifique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et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 l’Amérique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du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Nord.</a:t>
            </a:r>
            <a:endParaRPr sz="1100" dirty="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 dirty="0">
              <a:latin typeface="Source Sans Pro Light"/>
              <a:cs typeface="Source Sans Pro Light"/>
            </a:endParaRPr>
          </a:p>
          <a:p>
            <a:pPr marL="217804">
              <a:lnSpc>
                <a:spcPct val="100000"/>
              </a:lnSpc>
            </a:pP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En</a:t>
            </a:r>
            <a:r>
              <a:rPr sz="1400" b="1" spc="4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5</a:t>
            </a:r>
            <a:r>
              <a:rPr sz="1400" b="1" spc="60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ans</a:t>
            </a:r>
            <a:r>
              <a:rPr sz="1400" b="1" spc="60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d’existence,</a:t>
            </a:r>
            <a:r>
              <a:rPr sz="1400" b="1" spc="5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plus</a:t>
            </a:r>
            <a:r>
              <a:rPr sz="1400" b="1" spc="60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de</a:t>
            </a:r>
            <a:r>
              <a:rPr sz="1400" b="1" spc="60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2300</a:t>
            </a:r>
            <a:r>
              <a:rPr sz="1400" b="1" spc="5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patients</a:t>
            </a:r>
            <a:r>
              <a:rPr sz="1400" b="1" spc="60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ont</a:t>
            </a:r>
            <a:r>
              <a:rPr sz="1400" b="1" spc="60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spc="-20" dirty="0">
                <a:solidFill>
                  <a:srgbClr val="FBAA2B"/>
                </a:solidFill>
                <a:latin typeface="Darkmode DarkmodeOn"/>
                <a:cs typeface="Darkmode DarkmodeOn"/>
              </a:rPr>
              <a:t>déjà</a:t>
            </a:r>
            <a:endParaRPr sz="1400" dirty="0">
              <a:latin typeface="Darkmode DarkmodeOn"/>
              <a:cs typeface="Darkmode DarkmodeOn"/>
            </a:endParaRPr>
          </a:p>
          <a:p>
            <a:pPr marL="217804">
              <a:lnSpc>
                <a:spcPct val="100000"/>
              </a:lnSpc>
              <a:spcBef>
                <a:spcPts val="420"/>
              </a:spcBef>
            </a:pP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bénéficié</a:t>
            </a:r>
            <a:r>
              <a:rPr sz="1400" b="1" spc="5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de</a:t>
            </a:r>
            <a:r>
              <a:rPr sz="1400" b="1" spc="5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la</a:t>
            </a:r>
            <a:r>
              <a:rPr sz="1400" b="1" spc="5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technologie</a:t>
            </a:r>
            <a:r>
              <a:rPr sz="1400" b="1" spc="5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spc="-10" dirty="0">
                <a:solidFill>
                  <a:srgbClr val="FBAA2B"/>
                </a:solidFill>
                <a:latin typeface="Darkmode DarkmodeOn"/>
                <a:cs typeface="Darkmode DarkmodeOn"/>
              </a:rPr>
              <a:t>EOlife®</a:t>
            </a:r>
            <a:endParaRPr sz="1400" dirty="0">
              <a:latin typeface="Darkmode DarkmodeOn"/>
              <a:cs typeface="Darkmode DarkmodeOn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800" dirty="0">
              <a:latin typeface="Darkmode DarkmodeOn"/>
              <a:cs typeface="Darkmode DarkmodeOn"/>
            </a:endParaRPr>
          </a:p>
          <a:p>
            <a:pPr marL="5068570" marR="54610" indent="-228600" algn="just">
              <a:lnSpc>
                <a:spcPct val="89700"/>
              </a:lnSpc>
            </a:pPr>
            <a:endParaRPr lang="fr-FR" sz="3600" b="1" baseline="-10416" dirty="0">
              <a:solidFill>
                <a:srgbClr val="CC2028"/>
              </a:solidFill>
              <a:latin typeface="Darkmode DarkmodeOn XBold"/>
              <a:cs typeface="Darkmode DarkmodeOn XBold"/>
            </a:endParaRPr>
          </a:p>
          <a:p>
            <a:pPr marL="5068570" marR="54610" indent="-228600" algn="just">
              <a:lnSpc>
                <a:spcPct val="89700"/>
              </a:lnSpc>
            </a:pPr>
            <a:r>
              <a:rPr sz="3600" b="1" baseline="-10416" dirty="0">
                <a:solidFill>
                  <a:srgbClr val="CC2028"/>
                </a:solidFill>
                <a:latin typeface="Darkmode DarkmodeOn XBold"/>
                <a:cs typeface="Darkmode DarkmodeOn XBold"/>
              </a:rPr>
              <a:t>‘‘</a:t>
            </a:r>
            <a:r>
              <a:rPr sz="3600" b="1" spc="-142" baseline="-10416" dirty="0">
                <a:solidFill>
                  <a:srgbClr val="CC2028"/>
                </a:solidFill>
                <a:latin typeface="Darkmode DarkmodeOn XBold"/>
                <a:cs typeface="Darkmode DarkmodeOn XBold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Notre</a:t>
            </a:r>
            <a:r>
              <a:rPr sz="1100" b="0" i="1" spc="4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mission</a:t>
            </a:r>
            <a:r>
              <a:rPr sz="1100" b="0" i="1" spc="4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est</a:t>
            </a:r>
            <a:r>
              <a:rPr sz="1100" b="0" i="1" spc="4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i="1" spc="4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rendre</a:t>
            </a:r>
            <a:r>
              <a:rPr sz="1100" b="0" i="1" spc="4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accessible</a:t>
            </a:r>
            <a:r>
              <a:rPr sz="1100" b="0" i="1" spc="4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au</a:t>
            </a:r>
            <a:r>
              <a:rPr sz="1100" b="0" i="1" spc="4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plus</a:t>
            </a:r>
            <a:r>
              <a:rPr sz="1100" b="0" i="1" spc="4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grand</a:t>
            </a:r>
            <a:r>
              <a:rPr sz="1100" b="0" i="1" spc="4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nombre</a:t>
            </a:r>
            <a:r>
              <a:rPr sz="1100" b="0" i="1" spc="4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 professionnels</a:t>
            </a:r>
            <a:r>
              <a:rPr sz="1100" b="0" i="1" spc="254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i="1" spc="2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santé</a:t>
            </a:r>
            <a:r>
              <a:rPr sz="1100" b="0" i="1" spc="2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des</a:t>
            </a:r>
            <a:r>
              <a:rPr sz="1100" b="0" i="1" spc="2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technologies</a:t>
            </a:r>
            <a:r>
              <a:rPr sz="1100" b="0" i="1" spc="2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i="1" spc="2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pointe</a:t>
            </a:r>
            <a:r>
              <a:rPr sz="1100" b="0" i="1" spc="2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pour</a:t>
            </a:r>
            <a:r>
              <a:rPr sz="1100" b="0" i="1" spc="2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améliorer</a:t>
            </a:r>
            <a:r>
              <a:rPr sz="1100" b="0" i="1" spc="2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 prise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en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charge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des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patients.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Une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conviction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anime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1" i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Archeon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,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c’est</a:t>
            </a:r>
            <a:r>
              <a:rPr sz="1100" b="0" i="1" spc="1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celle</a:t>
            </a:r>
            <a:endParaRPr sz="1100" dirty="0">
              <a:latin typeface="Source Sans Pro Light"/>
              <a:cs typeface="Source Sans Pro Light"/>
            </a:endParaRPr>
          </a:p>
          <a:p>
            <a:pPr marL="5068570">
              <a:lnSpc>
                <a:spcPts val="1290"/>
              </a:lnSpc>
            </a:pP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i="1" spc="2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l’innovation.</a:t>
            </a:r>
            <a:r>
              <a:rPr sz="1100" b="0" i="1" spc="2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C’est</a:t>
            </a:r>
            <a:r>
              <a:rPr sz="1100" b="0" i="1" spc="2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pourquoi</a:t>
            </a:r>
            <a:r>
              <a:rPr sz="1100" b="0" i="1" spc="2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nous</a:t>
            </a:r>
            <a:r>
              <a:rPr sz="1100" b="0" i="1" spc="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œuvrons</a:t>
            </a:r>
            <a:r>
              <a:rPr sz="1100" b="0" i="1" spc="2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pour</a:t>
            </a:r>
            <a:r>
              <a:rPr sz="1100" b="0" i="1" spc="2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généraliser</a:t>
            </a:r>
            <a:r>
              <a:rPr sz="1100" b="0" i="1" spc="2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i="1" spc="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pratique</a:t>
            </a:r>
            <a:endParaRPr sz="1100" dirty="0">
              <a:latin typeface="Source Sans Pro Light"/>
              <a:cs typeface="Source Sans Pro Light"/>
            </a:endParaRPr>
          </a:p>
          <a:p>
            <a:pPr marL="5068570" marR="55244">
              <a:lnSpc>
                <a:spcPts val="1300"/>
              </a:lnSpc>
              <a:spcBef>
                <a:spcPts val="50"/>
              </a:spcBef>
            </a:pP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i="1" spc="1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i="1" spc="1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i="1" spc="1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i="1" spc="1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haute</a:t>
            </a:r>
            <a:r>
              <a:rPr sz="1100" b="0" i="1" spc="18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performance.</a:t>
            </a:r>
            <a:r>
              <a:rPr sz="1100" b="0" i="1" spc="1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9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Pierre-Édouard</a:t>
            </a:r>
            <a:r>
              <a:rPr sz="900" b="0" i="1" spc="145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9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Saillard,</a:t>
            </a:r>
            <a:r>
              <a:rPr sz="900" b="0" i="1" spc="150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9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co-</a:t>
            </a:r>
            <a:r>
              <a:rPr sz="900" b="0" i="1" spc="-10" dirty="0">
                <a:solidFill>
                  <a:srgbClr val="CC2028"/>
                </a:solidFill>
                <a:latin typeface="Source Sans Pro Light"/>
                <a:cs typeface="Source Sans Pro Light"/>
              </a:rPr>
              <a:t>fondateur</a:t>
            </a:r>
            <a:r>
              <a:rPr sz="900" b="0" i="1" spc="500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900" b="0" i="1" spc="-10" dirty="0">
                <a:solidFill>
                  <a:srgbClr val="CC2028"/>
                </a:solidFill>
                <a:latin typeface="Source Sans Pro Light"/>
                <a:cs typeface="Source Sans Pro Light"/>
              </a:rPr>
              <a:t>d’Archeon</a:t>
            </a:r>
            <a:endParaRPr sz="900" dirty="0">
              <a:latin typeface="Source Sans Pro Light"/>
              <a:cs typeface="Source Sans Pr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1292" y="408617"/>
            <a:ext cx="9779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111619"/>
                </a:solidFill>
                <a:latin typeface="Atlas Grotesk Medium"/>
                <a:cs typeface="Atlas Grotesk Medium"/>
              </a:rPr>
              <a:t>2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2"/>
            <a:ext cx="10692130" cy="7560309"/>
            <a:chOff x="0" y="12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2"/>
              <a:ext cx="10692003" cy="755999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42000" y="12"/>
              <a:ext cx="5249989" cy="6182359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27299" y="687161"/>
            <a:ext cx="244411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La </a:t>
            </a:r>
            <a:r>
              <a:rPr spc="-10" dirty="0"/>
              <a:t>révolution </a:t>
            </a:r>
            <a:r>
              <a:rPr dirty="0"/>
              <a:t>par </a:t>
            </a:r>
            <a:r>
              <a:rPr spc="-30" dirty="0"/>
              <a:t>l’innovation</a:t>
            </a:r>
            <a:r>
              <a:rPr spc="-30" dirty="0">
                <a:solidFill>
                  <a:srgbClr val="CC2028"/>
                </a:solidFill>
              </a:rPr>
              <a:t>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027299" y="1501345"/>
            <a:ext cx="4251325" cy="2502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700"/>
              </a:lnSpc>
              <a:spcBef>
                <a:spcPts val="100"/>
              </a:spcBef>
            </a:pP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Archeon</a:t>
            </a:r>
            <a:r>
              <a:rPr sz="1100" b="0" spc="17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s’impose</a:t>
            </a:r>
            <a:r>
              <a:rPr sz="1100" b="0" spc="17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comme</a:t>
            </a:r>
            <a:r>
              <a:rPr sz="1100" b="0" spc="17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le</a:t>
            </a:r>
            <a:r>
              <a:rPr sz="1100" b="0" spc="17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pionnier</a:t>
            </a:r>
            <a:r>
              <a:rPr sz="1100" b="0" spc="17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17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l’intelligence</a:t>
            </a:r>
            <a:r>
              <a:rPr sz="1100" b="0" spc="17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artificielle</a:t>
            </a:r>
            <a:r>
              <a:rPr sz="1100" b="0" spc="17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dans</a:t>
            </a:r>
            <a:r>
              <a:rPr sz="1100" b="0" spc="17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FFFFFF"/>
                </a:solidFill>
                <a:latin typeface="Source Sans Pro Light"/>
                <a:cs typeface="Source Sans Pro Light"/>
              </a:rPr>
              <a:t>la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 ventilation</a:t>
            </a:r>
            <a:r>
              <a:rPr sz="1100" b="0" spc="10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pulmonaire.</a:t>
            </a:r>
            <a:endParaRPr sz="110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</a:pPr>
            <a:endParaRPr sz="1050">
              <a:latin typeface="Source Sans Pro Light"/>
              <a:cs typeface="Source Sans Pro Light"/>
            </a:endParaRPr>
          </a:p>
          <a:p>
            <a:pPr marL="12700" marR="24765">
              <a:lnSpc>
                <a:spcPct val="113700"/>
              </a:lnSpc>
            </a:pP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Portées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sur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aspects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portabilité,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d’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ergonomie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simplicité,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738188"/>
                </a:solidFill>
                <a:latin typeface="Source Sans Pro Light"/>
                <a:cs typeface="Source Sans Pro Light"/>
              </a:rPr>
              <a:t>les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 innovations</a:t>
            </a:r>
            <a:r>
              <a:rPr sz="1100" b="0" spc="4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d’Archeon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ont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été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récompensées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à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multiples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reprises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50" dirty="0">
                <a:solidFill>
                  <a:srgbClr val="738188"/>
                </a:solidFill>
                <a:latin typeface="Source Sans Pro Light"/>
                <a:cs typeface="Source Sans Pro Light"/>
              </a:rPr>
              <a:t>:</a:t>
            </a:r>
            <a:r>
              <a:rPr sz="1100" b="0" spc="50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Prix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l’innovation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au</a:t>
            </a:r>
            <a:r>
              <a:rPr sz="1100" b="0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Congrès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National</a:t>
            </a:r>
            <a:r>
              <a:rPr sz="1100" b="0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des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Sapeurs-Pompiers</a:t>
            </a:r>
            <a:r>
              <a:rPr sz="1100" b="0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France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en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octobre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2021,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Prix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commission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européenne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pour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lutter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contre</a:t>
            </a:r>
            <a:endParaRPr sz="1100">
              <a:latin typeface="Source Sans Pro Light"/>
              <a:cs typeface="Source Sans Pro Light"/>
            </a:endParaRPr>
          </a:p>
          <a:p>
            <a:pPr marL="12700" marR="132715">
              <a:lnSpc>
                <a:spcPct val="113700"/>
              </a:lnSpc>
            </a:pP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4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Covid-19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en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2020,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Prix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l’innovation</a:t>
            </a:r>
            <a:r>
              <a:rPr sz="1100" b="0" spc="4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l’EMS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World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en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2022,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0" dirty="0">
                <a:solidFill>
                  <a:srgbClr val="738188"/>
                </a:solidFill>
                <a:latin typeface="Source Sans Pro Light"/>
                <a:cs typeface="Source Sans Pro Light"/>
              </a:rPr>
              <a:t>bien</a:t>
            </a:r>
            <a:r>
              <a:rPr sz="1100" b="0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 d’autres.</a:t>
            </a:r>
            <a:endParaRPr sz="110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50">
              <a:latin typeface="Source Sans Pro Light"/>
              <a:cs typeface="Source Sans Pro Light"/>
            </a:endParaRPr>
          </a:p>
          <a:p>
            <a:pPr marL="12700" marR="5080" algn="just">
              <a:lnSpc>
                <a:spcPct val="113700"/>
              </a:lnSpc>
            </a:pP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Soutenue</a:t>
            </a:r>
            <a:r>
              <a:rPr sz="1100" b="0" spc="38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par</a:t>
            </a:r>
            <a:r>
              <a:rPr sz="1100" b="0" spc="38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38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commission</a:t>
            </a:r>
            <a:r>
              <a:rPr sz="1100" b="0" spc="38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européenne</a:t>
            </a:r>
            <a:r>
              <a:rPr sz="1100" b="0" spc="38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38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guidée</a:t>
            </a:r>
            <a:r>
              <a:rPr sz="1100" b="0" spc="38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par</a:t>
            </a:r>
            <a:r>
              <a:rPr sz="1100" b="0" spc="38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l’objectif</a:t>
            </a:r>
            <a:r>
              <a:rPr sz="1100" b="0" spc="38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738188"/>
                </a:solidFill>
                <a:latin typeface="Source Sans Pro Light"/>
                <a:cs typeface="Source Sans Pro Light"/>
              </a:rPr>
              <a:t>de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 révolutionner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ventilation,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Archeon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poursuit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le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projet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développement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du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ventilateur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du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futur.</a:t>
            </a:r>
            <a:endParaRPr sz="1100">
              <a:latin typeface="Source Sans Pro Light"/>
              <a:cs typeface="Source Sans Pro Light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061142" y="5583277"/>
            <a:ext cx="5427345" cy="1296035"/>
            <a:chOff x="2061142" y="5583277"/>
            <a:chExt cx="5427345" cy="1296035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61142" y="5583277"/>
              <a:ext cx="1001855" cy="129581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42000" y="6018633"/>
              <a:ext cx="2045999" cy="61526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695999" y="5706005"/>
              <a:ext cx="1218033" cy="885271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2048442" y="4270464"/>
            <a:ext cx="1162685" cy="680720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75"/>
              </a:spcBef>
            </a:pPr>
            <a:r>
              <a:rPr sz="2400" b="1" spc="-25" dirty="0">
                <a:solidFill>
                  <a:srgbClr val="FBAA2B"/>
                </a:solidFill>
                <a:latin typeface="Darkmode DarkmodeOn Black"/>
                <a:cs typeface="Darkmode DarkmodeOn Black"/>
              </a:rPr>
              <a:t>14</a:t>
            </a:r>
            <a:endParaRPr sz="2400">
              <a:latin typeface="Darkmode DarkmodeOn Black"/>
              <a:cs typeface="Darkmode DarkmodeOn Black"/>
            </a:endParaRPr>
          </a:p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sz="1400" b="1" spc="-10" dirty="0">
                <a:solidFill>
                  <a:srgbClr val="FBAA2B"/>
                </a:solidFill>
                <a:latin typeface="Darkmode DarkmodeOn"/>
                <a:cs typeface="Darkmode DarkmodeOn"/>
              </a:rPr>
              <a:t>récompenses</a:t>
            </a:r>
            <a:endParaRPr sz="1400">
              <a:latin typeface="Darkmode DarkmodeOn"/>
              <a:cs typeface="Darkmode DarkmodeO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75299" y="4270464"/>
            <a:ext cx="1435100" cy="680720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75"/>
              </a:spcBef>
            </a:pPr>
            <a:r>
              <a:rPr sz="2400" b="1" dirty="0">
                <a:solidFill>
                  <a:srgbClr val="FBAA2B"/>
                </a:solidFill>
                <a:latin typeface="Darkmode DarkmodeOn Black"/>
                <a:cs typeface="Darkmode DarkmodeOn Black"/>
              </a:rPr>
              <a:t>9</a:t>
            </a:r>
            <a:endParaRPr sz="2400">
              <a:latin typeface="Darkmode DarkmodeOn Black"/>
              <a:cs typeface="Darkmode DarkmodeOn Black"/>
            </a:endParaRPr>
          </a:p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brevets</a:t>
            </a:r>
            <a:r>
              <a:rPr sz="1400" b="1" spc="-1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spc="-10" dirty="0">
                <a:solidFill>
                  <a:srgbClr val="FBAA2B"/>
                </a:solidFill>
                <a:latin typeface="Darkmode DarkmodeOn"/>
                <a:cs typeface="Darkmode DarkmodeOn"/>
              </a:rPr>
              <a:t>déposés</a:t>
            </a:r>
            <a:endParaRPr sz="1400">
              <a:latin typeface="Darkmode DarkmodeOn"/>
              <a:cs typeface="Darkmode DarkmodeO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317500" y="415817"/>
            <a:ext cx="9906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FFFFFF"/>
                </a:solidFill>
                <a:latin typeface="Atlas Grotesk Medium"/>
                <a:cs typeface="Atlas Grotesk Medium"/>
              </a:rPr>
              <a:t>3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 marR="5080">
              <a:lnSpc>
                <a:spcPct val="100000"/>
              </a:lnSpc>
              <a:spcBef>
                <a:spcPts val="100"/>
              </a:spcBef>
            </a:pPr>
            <a:r>
              <a:rPr spc="-30" dirty="0">
                <a:solidFill>
                  <a:srgbClr val="231F20"/>
                </a:solidFill>
              </a:rPr>
              <a:t>L’urgence</a:t>
            </a:r>
            <a:r>
              <a:rPr spc="-45" dirty="0">
                <a:solidFill>
                  <a:srgbClr val="231F20"/>
                </a:solidFill>
              </a:rPr>
              <a:t> </a:t>
            </a:r>
            <a:r>
              <a:rPr dirty="0">
                <a:solidFill>
                  <a:srgbClr val="231F20"/>
                </a:solidFill>
              </a:rPr>
              <a:t>d’une</a:t>
            </a:r>
            <a:r>
              <a:rPr spc="-45" dirty="0">
                <a:solidFill>
                  <a:srgbClr val="231F20"/>
                </a:solidFill>
              </a:rPr>
              <a:t> </a:t>
            </a:r>
            <a:r>
              <a:rPr spc="-25" dirty="0">
                <a:solidFill>
                  <a:srgbClr val="231F20"/>
                </a:solidFill>
              </a:rPr>
              <a:t>ventilation </a:t>
            </a:r>
            <a:r>
              <a:rPr dirty="0">
                <a:solidFill>
                  <a:srgbClr val="231F20"/>
                </a:solidFill>
              </a:rPr>
              <a:t>de</a:t>
            </a:r>
            <a:r>
              <a:rPr spc="-5" dirty="0">
                <a:solidFill>
                  <a:srgbClr val="231F20"/>
                </a:solidFill>
              </a:rPr>
              <a:t> </a:t>
            </a:r>
            <a:r>
              <a:rPr dirty="0">
                <a:solidFill>
                  <a:srgbClr val="231F20"/>
                </a:solidFill>
              </a:rPr>
              <a:t>haute</a:t>
            </a:r>
            <a:r>
              <a:rPr spc="-5" dirty="0">
                <a:solidFill>
                  <a:srgbClr val="231F20"/>
                </a:solidFill>
              </a:rPr>
              <a:t> </a:t>
            </a:r>
            <a:r>
              <a:rPr spc="-10" dirty="0">
                <a:solidFill>
                  <a:srgbClr val="231F20"/>
                </a:solidFill>
              </a:rPr>
              <a:t>performance</a:t>
            </a:r>
            <a:r>
              <a:rPr spc="-10" dirty="0">
                <a:solidFill>
                  <a:srgbClr val="CC2028"/>
                </a:solidFill>
              </a:rPr>
              <a:t>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36500" y="1501345"/>
            <a:ext cx="4185285" cy="2883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0" marR="45720">
              <a:lnSpc>
                <a:spcPct val="113700"/>
              </a:lnSpc>
              <a:spcBef>
                <a:spcPts val="100"/>
              </a:spcBef>
            </a:pP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L’arrêt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cardiaque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demeure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première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cause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décès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dans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monde</a:t>
            </a:r>
            <a:r>
              <a:rPr sz="1100" b="0" spc="50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touche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près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7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millions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personnes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par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an.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taux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survie</a:t>
            </a:r>
            <a:r>
              <a:rPr sz="1100" b="0" spc="50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n’est</a:t>
            </a:r>
            <a:r>
              <a:rPr sz="1100" b="0" spc="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que</a:t>
            </a:r>
            <a:r>
              <a:rPr sz="1100" b="0" spc="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5%</a:t>
            </a:r>
            <a:r>
              <a:rPr sz="1100" b="0" spc="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ne</a:t>
            </a:r>
            <a:r>
              <a:rPr sz="1100" b="0" spc="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s’est</a:t>
            </a:r>
            <a:r>
              <a:rPr sz="1100" b="0" spc="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pas</a:t>
            </a:r>
            <a:r>
              <a:rPr sz="1100" b="0" spc="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amélioré</a:t>
            </a:r>
            <a:r>
              <a:rPr sz="1100" b="0" spc="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manière</a:t>
            </a:r>
            <a:r>
              <a:rPr sz="1100" b="0" spc="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significative</a:t>
            </a:r>
            <a:r>
              <a:rPr sz="1100" b="0" spc="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depuis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l’adoption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massive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des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défibrillateurs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automatiques.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Remettre</a:t>
            </a:r>
            <a:r>
              <a:rPr sz="1100" b="1" spc="7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2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la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ventilation</a:t>
            </a:r>
            <a:r>
              <a:rPr sz="1100" b="1" spc="6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au</a:t>
            </a:r>
            <a:r>
              <a:rPr sz="1100" b="1" spc="6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cœur</a:t>
            </a:r>
            <a:r>
              <a:rPr sz="1100" b="1" spc="6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de</a:t>
            </a:r>
            <a:r>
              <a:rPr sz="1100" b="1" spc="6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la</a:t>
            </a:r>
            <a:r>
              <a:rPr sz="1100" b="1" spc="6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réanimation</a:t>
            </a:r>
            <a:r>
              <a:rPr sz="1100" b="1" spc="6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cardio-pulmonaire</a:t>
            </a:r>
            <a:r>
              <a:rPr sz="1100" b="1" spc="6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répond</a:t>
            </a:r>
            <a:endParaRPr sz="1100">
              <a:latin typeface="Source Sans Pro Semibold"/>
              <a:cs typeface="Source Sans Pro Semibold"/>
            </a:endParaRPr>
          </a:p>
          <a:p>
            <a:pPr marL="63500">
              <a:lnSpc>
                <a:spcPct val="100000"/>
              </a:lnSpc>
              <a:spcBef>
                <a:spcPts val="180"/>
              </a:spcBef>
            </a:pP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à</a:t>
            </a:r>
            <a:r>
              <a:rPr sz="1100" b="1" spc="5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plusieurs</a:t>
            </a:r>
            <a:r>
              <a:rPr sz="1100" b="1" spc="5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enjeux</a:t>
            </a:r>
            <a:r>
              <a:rPr sz="1100" b="1" spc="5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de</a:t>
            </a:r>
            <a:r>
              <a:rPr sz="1100" b="1" spc="5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santé</a:t>
            </a:r>
            <a:r>
              <a:rPr sz="1100" b="1" spc="5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publique.</a:t>
            </a:r>
            <a:endParaRPr sz="1100">
              <a:latin typeface="Source Sans Pro Semibold"/>
              <a:cs typeface="Source Sans Pro Semibold"/>
            </a:endParaRPr>
          </a:p>
          <a:p>
            <a:pPr>
              <a:lnSpc>
                <a:spcPct val="100000"/>
              </a:lnSpc>
            </a:pPr>
            <a:endParaRPr sz="1050">
              <a:latin typeface="Source Sans Pro Semibold"/>
              <a:cs typeface="Source Sans Pro Semibold"/>
            </a:endParaRPr>
          </a:p>
          <a:p>
            <a:pPr marL="63500" marR="247650" algn="just">
              <a:lnSpc>
                <a:spcPct val="113700"/>
              </a:lnSpc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réanimation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cardio-pulmonaire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en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préhospitalier,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telle</a:t>
            </a:r>
            <a:r>
              <a:rPr sz="1100" b="0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qu’elle</a:t>
            </a:r>
            <a:r>
              <a:rPr sz="1100" b="0" spc="50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est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abordée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aujourd’hui,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concentre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en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effet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sur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techniques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endParaRPr sz="1100">
              <a:latin typeface="Source Sans Pro Light"/>
              <a:cs typeface="Source Sans Pro Light"/>
            </a:endParaRPr>
          </a:p>
          <a:p>
            <a:pPr marL="63500" marR="55880" algn="just">
              <a:lnSpc>
                <a:spcPct val="113700"/>
              </a:lnSpc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massage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cardiaque,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écartant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l’aspect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essentiel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l’oxygénation.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Il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été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 montré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qu’une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manuelle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bien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conduite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double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chances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survie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des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patients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en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arrêt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cardiaque</a:t>
            </a:r>
            <a:r>
              <a:rPr sz="975" b="0" spc="-15" baseline="29914" dirty="0">
                <a:solidFill>
                  <a:srgbClr val="111619"/>
                </a:solidFill>
                <a:latin typeface="Source Sans Pro Light"/>
                <a:cs typeface="Source Sans Pro Light"/>
              </a:rPr>
              <a:t>(1)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.</a:t>
            </a:r>
            <a:endParaRPr sz="110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</a:pPr>
            <a:endParaRPr sz="1050">
              <a:latin typeface="Source Sans Pro Light"/>
              <a:cs typeface="Source Sans Pro Light"/>
            </a:endParaRPr>
          </a:p>
          <a:p>
            <a:pPr marL="63500" marR="496570">
              <a:lnSpc>
                <a:spcPct val="113700"/>
              </a:lnSpc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Depuis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2018,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Archeon</a:t>
            </a:r>
            <a:r>
              <a:rPr sz="1100" b="1" spc="5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remet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au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cœur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réanimation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cardio-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pulmonaire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haute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performance.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132004" y="0"/>
            <a:ext cx="4560570" cy="3726179"/>
          </a:xfrm>
          <a:custGeom>
            <a:avLst/>
            <a:gdLst/>
            <a:ahLst/>
            <a:cxnLst/>
            <a:rect l="l" t="t" r="r" b="b"/>
            <a:pathLst>
              <a:path w="4560570" h="3726179">
                <a:moveTo>
                  <a:pt x="4559998" y="0"/>
                </a:moveTo>
                <a:lnTo>
                  <a:pt x="0" y="0"/>
                </a:lnTo>
                <a:lnTo>
                  <a:pt x="0" y="3726002"/>
                </a:lnTo>
                <a:lnTo>
                  <a:pt x="4559998" y="3726002"/>
                </a:lnTo>
                <a:lnTo>
                  <a:pt x="4559998" y="0"/>
                </a:lnTo>
                <a:close/>
              </a:path>
            </a:pathLst>
          </a:custGeom>
          <a:solidFill>
            <a:srgbClr val="73818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207299" y="680979"/>
            <a:ext cx="1823085" cy="72644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>
              <a:lnSpc>
                <a:spcPts val="1800"/>
              </a:lnSpc>
              <a:spcBef>
                <a:spcPts val="260"/>
              </a:spcBef>
            </a:pPr>
            <a:r>
              <a:rPr sz="16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Les</a:t>
            </a:r>
            <a:r>
              <a:rPr sz="1600" b="1" spc="6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6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objectifs</a:t>
            </a:r>
            <a:r>
              <a:rPr sz="1600" b="1" spc="7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6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de</a:t>
            </a:r>
            <a:r>
              <a:rPr sz="1600" b="1" spc="7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600" b="1" spc="-25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la </a:t>
            </a:r>
            <a:r>
              <a:rPr sz="16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ventilation</a:t>
            </a:r>
            <a:r>
              <a:rPr sz="1600" b="1" spc="95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6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de</a:t>
            </a:r>
            <a:r>
              <a:rPr sz="1600" b="1" spc="95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haute </a:t>
            </a:r>
            <a:r>
              <a:rPr sz="16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performance</a:t>
            </a:r>
            <a:r>
              <a:rPr sz="1600" b="1" spc="114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600" b="1" spc="-5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:</a:t>
            </a:r>
            <a:endParaRPr sz="1600">
              <a:latin typeface="Source Sans Pro Semibold"/>
              <a:cs typeface="Source Sans Pro Semibold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207299" y="1762968"/>
            <a:ext cx="2120900" cy="1740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5080" indent="-228600">
              <a:lnSpc>
                <a:spcPct val="113700"/>
              </a:lnSpc>
              <a:spcBef>
                <a:spcPts val="100"/>
              </a:spcBef>
              <a:tabLst>
                <a:tab pos="240665" algn="l"/>
              </a:tabLst>
            </a:pPr>
            <a:r>
              <a:rPr sz="1100" b="0" spc="-50" dirty="0">
                <a:solidFill>
                  <a:srgbClr val="FFFFFF"/>
                </a:solidFill>
                <a:latin typeface="Source Sans Pro Light"/>
                <a:cs typeface="Source Sans Pro Light"/>
              </a:rPr>
              <a:t>▶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	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fournir</a:t>
            </a:r>
            <a:r>
              <a:rPr sz="1100" b="1" spc="4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un</a:t>
            </a:r>
            <a:r>
              <a:rPr sz="1100" b="1" spc="4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volume</a:t>
            </a:r>
            <a:r>
              <a:rPr sz="1100" b="1" spc="4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d’air</a:t>
            </a:r>
            <a:r>
              <a:rPr sz="1100" b="1" spc="4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adapté 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au</a:t>
            </a:r>
            <a:r>
              <a:rPr sz="1100" b="1" spc="3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patient</a:t>
            </a:r>
            <a:endParaRPr sz="1100">
              <a:latin typeface="Source Sans Pro Semibold"/>
              <a:cs typeface="Source Sans Pro Semibold"/>
            </a:endParaRPr>
          </a:p>
          <a:p>
            <a:pPr>
              <a:lnSpc>
                <a:spcPct val="100000"/>
              </a:lnSpc>
            </a:pPr>
            <a:endParaRPr sz="1050">
              <a:latin typeface="Source Sans Pro Semibold"/>
              <a:cs typeface="Source Sans Pro Semibold"/>
            </a:endParaRPr>
          </a:p>
          <a:p>
            <a:pPr marL="240665" marR="464820" indent="-228600">
              <a:lnSpc>
                <a:spcPct val="113700"/>
              </a:lnSpc>
              <a:tabLst>
                <a:tab pos="240665" algn="l"/>
              </a:tabLst>
            </a:pPr>
            <a:r>
              <a:rPr sz="1100" b="0" spc="-50" dirty="0">
                <a:solidFill>
                  <a:srgbClr val="FFFFFF"/>
                </a:solidFill>
                <a:latin typeface="Source Sans Pro Light"/>
                <a:cs typeface="Source Sans Pro Light"/>
              </a:rPr>
              <a:t>▶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	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prévenir</a:t>
            </a:r>
            <a:r>
              <a:rPr sz="1100" b="1" spc="4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les</a:t>
            </a:r>
            <a:r>
              <a:rPr sz="1100" b="1" spc="55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fuites</a:t>
            </a:r>
            <a:r>
              <a:rPr sz="1100" b="1" spc="55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d’air excessives</a:t>
            </a:r>
            <a:endParaRPr sz="1100">
              <a:latin typeface="Source Sans Pro Semibold"/>
              <a:cs typeface="Source Sans Pro Semibold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50">
              <a:latin typeface="Source Sans Pro Semibold"/>
              <a:cs typeface="Source Sans Pro Semibold"/>
            </a:endParaRPr>
          </a:p>
          <a:p>
            <a:pPr marL="240665" marR="212725" indent="-228600">
              <a:lnSpc>
                <a:spcPct val="113700"/>
              </a:lnSpc>
              <a:tabLst>
                <a:tab pos="240665" algn="l"/>
              </a:tabLst>
            </a:pPr>
            <a:r>
              <a:rPr sz="1100" b="0" spc="-50" dirty="0">
                <a:solidFill>
                  <a:srgbClr val="FFFFFF"/>
                </a:solidFill>
                <a:latin typeface="Source Sans Pro Light"/>
                <a:cs typeface="Source Sans Pro Light"/>
              </a:rPr>
              <a:t>▶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	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prévenir</a:t>
            </a:r>
            <a:r>
              <a:rPr sz="1100" b="1" spc="6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l’hyperventilation 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et</a:t>
            </a:r>
            <a:r>
              <a:rPr sz="1100" b="1" spc="45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les</a:t>
            </a:r>
            <a:r>
              <a:rPr sz="1100" b="1" spc="45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risques</a:t>
            </a:r>
            <a:r>
              <a:rPr sz="1100" b="1" spc="5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d’infections pulmonaires</a:t>
            </a:r>
            <a:endParaRPr sz="1100">
              <a:latin typeface="Source Sans Pro Semibold"/>
              <a:cs typeface="Source Sans Pro Semibold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01790" y="3927899"/>
            <a:ext cx="3942715" cy="597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13700"/>
              </a:lnSpc>
              <a:spcBef>
                <a:spcPts val="100"/>
              </a:spcBef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En</a:t>
            </a:r>
            <a:r>
              <a:rPr sz="1100" b="0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prévenant</a:t>
            </a:r>
            <a:r>
              <a:rPr sz="1100" b="0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8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risques</a:t>
            </a:r>
            <a:r>
              <a:rPr sz="1100" b="0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d’hyperventilation,</a:t>
            </a:r>
            <a:r>
              <a:rPr sz="1100" b="0" spc="8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une</a:t>
            </a:r>
            <a:r>
              <a:rPr sz="1100" b="0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bonne</a:t>
            </a:r>
            <a:r>
              <a:rPr sz="1100" b="0" spc="8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améliore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chances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survie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limite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séquelles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pulmonaires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50" dirty="0">
                <a:solidFill>
                  <a:srgbClr val="111619"/>
                </a:solidFill>
                <a:latin typeface="Source Sans Pro Light"/>
                <a:cs typeface="Source Sans Pro Light"/>
              </a:rPr>
              <a:t>à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 long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terme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ainsi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que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temps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séjour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en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soins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intensifs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975" b="0" baseline="29914" dirty="0">
                <a:solidFill>
                  <a:srgbClr val="111619"/>
                </a:solidFill>
                <a:latin typeface="Source Sans Pro Light"/>
                <a:cs typeface="Source Sans Pro Light"/>
              </a:rPr>
              <a:t>(2)</a:t>
            </a:r>
            <a:r>
              <a:rPr sz="975" b="0" spc="195" baseline="29914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50" dirty="0">
                <a:solidFill>
                  <a:srgbClr val="111619"/>
                </a:solidFill>
                <a:latin typeface="Source Sans Pro Light"/>
                <a:cs typeface="Source Sans Pro Light"/>
              </a:rPr>
              <a:t>.</a:t>
            </a:r>
            <a:endParaRPr sz="1100">
              <a:latin typeface="Source Sans Pro Light"/>
              <a:cs typeface="Source Sans Pro Ligh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231753" y="5011750"/>
            <a:ext cx="1260475" cy="1260475"/>
            <a:chOff x="1231753" y="5011750"/>
            <a:chExt cx="1260475" cy="1260475"/>
          </a:xfrm>
        </p:grpSpPr>
        <p:pic>
          <p:nvPicPr>
            <p:cNvPr id="9" name="object 9"/>
            <p:cNvPicPr/>
            <p:nvPr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462912" y="5183542"/>
              <a:ext cx="813600" cy="759118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231753" y="5011750"/>
              <a:ext cx="1260475" cy="1260475"/>
            </a:xfrm>
            <a:custGeom>
              <a:avLst/>
              <a:gdLst/>
              <a:ahLst/>
              <a:cxnLst/>
              <a:rect l="l" t="t" r="r" b="b"/>
              <a:pathLst>
                <a:path w="1260475" h="1260475">
                  <a:moveTo>
                    <a:pt x="629996" y="1260005"/>
                  </a:moveTo>
                  <a:lnTo>
                    <a:pt x="677014" y="1258277"/>
                  </a:lnTo>
                  <a:lnTo>
                    <a:pt x="723093" y="1253174"/>
                  </a:lnTo>
                  <a:lnTo>
                    <a:pt x="768112" y="1244818"/>
                  </a:lnTo>
                  <a:lnTo>
                    <a:pt x="811949" y="1233332"/>
                  </a:lnTo>
                  <a:lnTo>
                    <a:pt x="854481" y="1218835"/>
                  </a:lnTo>
                  <a:lnTo>
                    <a:pt x="895588" y="1201452"/>
                  </a:lnTo>
                  <a:lnTo>
                    <a:pt x="935147" y="1181303"/>
                  </a:lnTo>
                  <a:lnTo>
                    <a:pt x="973037" y="1158509"/>
                  </a:lnTo>
                  <a:lnTo>
                    <a:pt x="1009136" y="1133194"/>
                  </a:lnTo>
                  <a:lnTo>
                    <a:pt x="1043321" y="1105479"/>
                  </a:lnTo>
                  <a:lnTo>
                    <a:pt x="1075472" y="1075485"/>
                  </a:lnTo>
                  <a:lnTo>
                    <a:pt x="1105466" y="1043334"/>
                  </a:lnTo>
                  <a:lnTo>
                    <a:pt x="1133182" y="1009149"/>
                  </a:lnTo>
                  <a:lnTo>
                    <a:pt x="1158497" y="973050"/>
                  </a:lnTo>
                  <a:lnTo>
                    <a:pt x="1181290" y="935160"/>
                  </a:lnTo>
                  <a:lnTo>
                    <a:pt x="1201439" y="895601"/>
                  </a:lnTo>
                  <a:lnTo>
                    <a:pt x="1218823" y="854494"/>
                  </a:lnTo>
                  <a:lnTo>
                    <a:pt x="1233319" y="811961"/>
                  </a:lnTo>
                  <a:lnTo>
                    <a:pt x="1244806" y="768125"/>
                  </a:lnTo>
                  <a:lnTo>
                    <a:pt x="1253161" y="723106"/>
                  </a:lnTo>
                  <a:lnTo>
                    <a:pt x="1258264" y="677026"/>
                  </a:lnTo>
                  <a:lnTo>
                    <a:pt x="1259992" y="630008"/>
                  </a:lnTo>
                  <a:lnTo>
                    <a:pt x="1258264" y="582990"/>
                  </a:lnTo>
                  <a:lnTo>
                    <a:pt x="1253161" y="536911"/>
                  </a:lnTo>
                  <a:lnTo>
                    <a:pt x="1244806" y="491892"/>
                  </a:lnTo>
                  <a:lnTo>
                    <a:pt x="1233319" y="448054"/>
                  </a:lnTo>
                  <a:lnTo>
                    <a:pt x="1218823" y="405521"/>
                  </a:lnTo>
                  <a:lnTo>
                    <a:pt x="1201439" y="364414"/>
                  </a:lnTo>
                  <a:lnTo>
                    <a:pt x="1181290" y="324854"/>
                  </a:lnTo>
                  <a:lnTo>
                    <a:pt x="1158497" y="286963"/>
                  </a:lnTo>
                  <a:lnTo>
                    <a:pt x="1133182" y="250864"/>
                  </a:lnTo>
                  <a:lnTo>
                    <a:pt x="1105466" y="216677"/>
                  </a:lnTo>
                  <a:lnTo>
                    <a:pt x="1075472" y="184526"/>
                  </a:lnTo>
                  <a:lnTo>
                    <a:pt x="1043321" y="154531"/>
                  </a:lnTo>
                  <a:lnTo>
                    <a:pt x="1009136" y="126815"/>
                  </a:lnTo>
                  <a:lnTo>
                    <a:pt x="973037" y="101498"/>
                  </a:lnTo>
                  <a:lnTo>
                    <a:pt x="935147" y="78704"/>
                  </a:lnTo>
                  <a:lnTo>
                    <a:pt x="895588" y="58555"/>
                  </a:lnTo>
                  <a:lnTo>
                    <a:pt x="854481" y="41170"/>
                  </a:lnTo>
                  <a:lnTo>
                    <a:pt x="811949" y="26674"/>
                  </a:lnTo>
                  <a:lnTo>
                    <a:pt x="768112" y="15186"/>
                  </a:lnTo>
                  <a:lnTo>
                    <a:pt x="723093" y="6830"/>
                  </a:lnTo>
                  <a:lnTo>
                    <a:pt x="677014" y="1728"/>
                  </a:lnTo>
                  <a:lnTo>
                    <a:pt x="629996" y="0"/>
                  </a:lnTo>
                  <a:lnTo>
                    <a:pt x="582978" y="1728"/>
                  </a:lnTo>
                  <a:lnTo>
                    <a:pt x="536898" y="6830"/>
                  </a:lnTo>
                  <a:lnTo>
                    <a:pt x="491880" y="15186"/>
                  </a:lnTo>
                  <a:lnTo>
                    <a:pt x="448043" y="26674"/>
                  </a:lnTo>
                  <a:lnTo>
                    <a:pt x="405510" y="41170"/>
                  </a:lnTo>
                  <a:lnTo>
                    <a:pt x="364403" y="58555"/>
                  </a:lnTo>
                  <a:lnTo>
                    <a:pt x="324844" y="78704"/>
                  </a:lnTo>
                  <a:lnTo>
                    <a:pt x="286954" y="101498"/>
                  </a:lnTo>
                  <a:lnTo>
                    <a:pt x="250856" y="126815"/>
                  </a:lnTo>
                  <a:lnTo>
                    <a:pt x="216670" y="154531"/>
                  </a:lnTo>
                  <a:lnTo>
                    <a:pt x="184519" y="184526"/>
                  </a:lnTo>
                  <a:lnTo>
                    <a:pt x="154525" y="216677"/>
                  </a:lnTo>
                  <a:lnTo>
                    <a:pt x="126810" y="250864"/>
                  </a:lnTo>
                  <a:lnTo>
                    <a:pt x="101495" y="286963"/>
                  </a:lnTo>
                  <a:lnTo>
                    <a:pt x="78701" y="324854"/>
                  </a:lnTo>
                  <a:lnTo>
                    <a:pt x="58552" y="364414"/>
                  </a:lnTo>
                  <a:lnTo>
                    <a:pt x="41169" y="405521"/>
                  </a:lnTo>
                  <a:lnTo>
                    <a:pt x="26673" y="448054"/>
                  </a:lnTo>
                  <a:lnTo>
                    <a:pt x="15186" y="491892"/>
                  </a:lnTo>
                  <a:lnTo>
                    <a:pt x="6830" y="536911"/>
                  </a:lnTo>
                  <a:lnTo>
                    <a:pt x="1727" y="582990"/>
                  </a:lnTo>
                  <a:lnTo>
                    <a:pt x="0" y="630008"/>
                  </a:lnTo>
                  <a:lnTo>
                    <a:pt x="1727" y="677026"/>
                  </a:lnTo>
                  <a:lnTo>
                    <a:pt x="6830" y="723106"/>
                  </a:lnTo>
                  <a:lnTo>
                    <a:pt x="15186" y="768125"/>
                  </a:lnTo>
                  <a:lnTo>
                    <a:pt x="26673" y="811961"/>
                  </a:lnTo>
                  <a:lnTo>
                    <a:pt x="41169" y="854494"/>
                  </a:lnTo>
                  <a:lnTo>
                    <a:pt x="58552" y="895601"/>
                  </a:lnTo>
                  <a:lnTo>
                    <a:pt x="78701" y="935160"/>
                  </a:lnTo>
                  <a:lnTo>
                    <a:pt x="101495" y="973050"/>
                  </a:lnTo>
                  <a:lnTo>
                    <a:pt x="126810" y="1009149"/>
                  </a:lnTo>
                  <a:lnTo>
                    <a:pt x="154525" y="1043334"/>
                  </a:lnTo>
                  <a:lnTo>
                    <a:pt x="184519" y="1075485"/>
                  </a:lnTo>
                  <a:lnTo>
                    <a:pt x="216670" y="1105479"/>
                  </a:lnTo>
                  <a:lnTo>
                    <a:pt x="250856" y="1133194"/>
                  </a:lnTo>
                  <a:lnTo>
                    <a:pt x="286954" y="1158509"/>
                  </a:lnTo>
                  <a:lnTo>
                    <a:pt x="324844" y="1181303"/>
                  </a:lnTo>
                  <a:lnTo>
                    <a:pt x="364403" y="1201452"/>
                  </a:lnTo>
                  <a:lnTo>
                    <a:pt x="405510" y="1218835"/>
                  </a:lnTo>
                  <a:lnTo>
                    <a:pt x="448043" y="1233332"/>
                  </a:lnTo>
                  <a:lnTo>
                    <a:pt x="491880" y="1244818"/>
                  </a:lnTo>
                  <a:lnTo>
                    <a:pt x="536898" y="1253174"/>
                  </a:lnTo>
                  <a:lnTo>
                    <a:pt x="582978" y="1258277"/>
                  </a:lnTo>
                  <a:lnTo>
                    <a:pt x="629996" y="1260005"/>
                  </a:lnTo>
                  <a:close/>
                </a:path>
              </a:pathLst>
            </a:custGeom>
            <a:ln w="63500">
              <a:solidFill>
                <a:srgbClr val="CC202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2733899" y="5206782"/>
            <a:ext cx="249174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 algn="just">
              <a:lnSpc>
                <a:spcPct val="121200"/>
              </a:lnSpc>
              <a:spcBef>
                <a:spcPts val="100"/>
              </a:spcBef>
            </a:pP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61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%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des</a:t>
            </a:r>
            <a:r>
              <a:rPr sz="1100" spc="5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survivants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d’un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arrêt</a:t>
            </a:r>
            <a:r>
              <a:rPr sz="1100" spc="5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CC2028"/>
                </a:solidFill>
                <a:latin typeface="Source Sans Pro"/>
                <a:cs typeface="Source Sans Pro"/>
              </a:rPr>
              <a:t>cardiaque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souffrent</a:t>
            </a:r>
            <a:r>
              <a:rPr sz="1100" spc="5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d’une</a:t>
            </a:r>
            <a:r>
              <a:rPr sz="1100" spc="6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pneumonie</a:t>
            </a:r>
            <a:r>
              <a:rPr sz="1100" spc="6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après</a:t>
            </a:r>
            <a:r>
              <a:rPr sz="1100" spc="5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7</a:t>
            </a:r>
            <a:r>
              <a:rPr sz="1100" spc="6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CC2028"/>
                </a:solidFill>
                <a:latin typeface="Source Sans Pro"/>
                <a:cs typeface="Source Sans Pro"/>
              </a:rPr>
              <a:t>jours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en</a:t>
            </a:r>
            <a:r>
              <a:rPr sz="1100" spc="6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raison</a:t>
            </a:r>
            <a:r>
              <a:rPr sz="1100" spc="6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de</a:t>
            </a:r>
            <a:r>
              <a:rPr sz="1100" spc="6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l’hyperventilation</a:t>
            </a:r>
            <a:r>
              <a:rPr sz="975" baseline="29914" dirty="0">
                <a:solidFill>
                  <a:srgbClr val="CC2028"/>
                </a:solidFill>
                <a:latin typeface="Source Sans Pro"/>
                <a:cs typeface="Source Sans Pro"/>
              </a:rPr>
              <a:t>(3)</a:t>
            </a:r>
            <a:r>
              <a:rPr sz="975" spc="637" baseline="29914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spc="-50" dirty="0">
                <a:solidFill>
                  <a:srgbClr val="CC2028"/>
                </a:solidFill>
                <a:latin typeface="Source Sans Pro"/>
                <a:cs typeface="Source Sans Pro"/>
              </a:rPr>
              <a:t>.</a:t>
            </a:r>
            <a:endParaRPr sz="1100">
              <a:latin typeface="Source Sans Pro"/>
              <a:cs typeface="Source Sans Pro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6271919" y="5079173"/>
            <a:ext cx="1259840" cy="1192530"/>
            <a:chOff x="6271919" y="5079173"/>
            <a:chExt cx="1259840" cy="1192530"/>
          </a:xfrm>
        </p:grpSpPr>
        <p:sp>
          <p:nvSpPr>
            <p:cNvPr id="14" name="object 14"/>
            <p:cNvSpPr/>
            <p:nvPr/>
          </p:nvSpPr>
          <p:spPr>
            <a:xfrm>
              <a:off x="6271919" y="5079173"/>
              <a:ext cx="1259840" cy="1192530"/>
            </a:xfrm>
            <a:custGeom>
              <a:avLst/>
              <a:gdLst/>
              <a:ahLst/>
              <a:cxnLst/>
              <a:rect l="l" t="t" r="r" b="b"/>
              <a:pathLst>
                <a:path w="1259840" h="1192529">
                  <a:moveTo>
                    <a:pt x="67253" y="279018"/>
                  </a:moveTo>
                  <a:lnTo>
                    <a:pt x="47634" y="321782"/>
                  </a:lnTo>
                  <a:lnTo>
                    <a:pt x="31451" y="365227"/>
                  </a:lnTo>
                  <a:lnTo>
                    <a:pt x="18650" y="409189"/>
                  </a:lnTo>
                  <a:lnTo>
                    <a:pt x="9177" y="453505"/>
                  </a:lnTo>
                  <a:lnTo>
                    <a:pt x="2978" y="498011"/>
                  </a:lnTo>
                  <a:lnTo>
                    <a:pt x="0" y="542543"/>
                  </a:lnTo>
                  <a:lnTo>
                    <a:pt x="187" y="586938"/>
                  </a:lnTo>
                  <a:lnTo>
                    <a:pt x="3487" y="631033"/>
                  </a:lnTo>
                  <a:lnTo>
                    <a:pt x="9846" y="674663"/>
                  </a:lnTo>
                  <a:lnTo>
                    <a:pt x="19208" y="717665"/>
                  </a:lnTo>
                  <a:lnTo>
                    <a:pt x="31522" y="759875"/>
                  </a:lnTo>
                  <a:lnTo>
                    <a:pt x="46731" y="801131"/>
                  </a:lnTo>
                  <a:lnTo>
                    <a:pt x="64784" y="841267"/>
                  </a:lnTo>
                  <a:lnTo>
                    <a:pt x="85625" y="880121"/>
                  </a:lnTo>
                  <a:lnTo>
                    <a:pt x="109201" y="917530"/>
                  </a:lnTo>
                  <a:lnTo>
                    <a:pt x="135457" y="953328"/>
                  </a:lnTo>
                  <a:lnTo>
                    <a:pt x="164341" y="987354"/>
                  </a:lnTo>
                  <a:lnTo>
                    <a:pt x="195797" y="1019442"/>
                  </a:lnTo>
                  <a:lnTo>
                    <a:pt x="229772" y="1049430"/>
                  </a:lnTo>
                  <a:lnTo>
                    <a:pt x="266212" y="1077154"/>
                  </a:lnTo>
                  <a:lnTo>
                    <a:pt x="305064" y="1102451"/>
                  </a:lnTo>
                  <a:lnTo>
                    <a:pt x="346272" y="1125156"/>
                  </a:lnTo>
                  <a:lnTo>
                    <a:pt x="389034" y="1144775"/>
                  </a:lnTo>
                  <a:lnTo>
                    <a:pt x="432478" y="1160958"/>
                  </a:lnTo>
                  <a:lnTo>
                    <a:pt x="476438" y="1173759"/>
                  </a:lnTo>
                  <a:lnTo>
                    <a:pt x="520753" y="1183232"/>
                  </a:lnTo>
                  <a:lnTo>
                    <a:pt x="565258" y="1189431"/>
                  </a:lnTo>
                  <a:lnTo>
                    <a:pt x="609789" y="1192410"/>
                  </a:lnTo>
                  <a:lnTo>
                    <a:pt x="654184" y="1192222"/>
                  </a:lnTo>
                  <a:lnTo>
                    <a:pt x="698278" y="1188922"/>
                  </a:lnTo>
                  <a:lnTo>
                    <a:pt x="741907" y="1182564"/>
                  </a:lnTo>
                  <a:lnTo>
                    <a:pt x="784909" y="1173201"/>
                  </a:lnTo>
                  <a:lnTo>
                    <a:pt x="827119" y="1160887"/>
                  </a:lnTo>
                  <a:lnTo>
                    <a:pt x="868375" y="1145678"/>
                  </a:lnTo>
                  <a:lnTo>
                    <a:pt x="908512" y="1127625"/>
                  </a:lnTo>
                  <a:lnTo>
                    <a:pt x="947366" y="1106784"/>
                  </a:lnTo>
                  <a:lnTo>
                    <a:pt x="984775" y="1083208"/>
                  </a:lnTo>
                  <a:lnTo>
                    <a:pt x="1020574" y="1056952"/>
                  </a:lnTo>
                  <a:lnTo>
                    <a:pt x="1054600" y="1028068"/>
                  </a:lnTo>
                  <a:lnTo>
                    <a:pt x="1086690" y="996612"/>
                  </a:lnTo>
                  <a:lnTo>
                    <a:pt x="1116679" y="962637"/>
                  </a:lnTo>
                  <a:lnTo>
                    <a:pt x="1144405" y="926197"/>
                  </a:lnTo>
                  <a:lnTo>
                    <a:pt x="1169703" y="887345"/>
                  </a:lnTo>
                  <a:lnTo>
                    <a:pt x="1192410" y="846137"/>
                  </a:lnTo>
                  <a:lnTo>
                    <a:pt x="1212029" y="803375"/>
                  </a:lnTo>
                  <a:lnTo>
                    <a:pt x="1228212" y="759931"/>
                  </a:lnTo>
                  <a:lnTo>
                    <a:pt x="1241013" y="715971"/>
                  </a:lnTo>
                  <a:lnTo>
                    <a:pt x="1250486" y="671656"/>
                  </a:lnTo>
                  <a:lnTo>
                    <a:pt x="1256685" y="627151"/>
                  </a:lnTo>
                  <a:lnTo>
                    <a:pt x="1259663" y="582620"/>
                  </a:lnTo>
                  <a:lnTo>
                    <a:pt x="1259475" y="538225"/>
                  </a:lnTo>
                  <a:lnTo>
                    <a:pt x="1256175" y="494132"/>
                  </a:lnTo>
                  <a:lnTo>
                    <a:pt x="1249817" y="450502"/>
                  </a:lnTo>
                  <a:lnTo>
                    <a:pt x="1240454" y="407500"/>
                  </a:lnTo>
                  <a:lnTo>
                    <a:pt x="1228141" y="365290"/>
                  </a:lnTo>
                  <a:lnTo>
                    <a:pt x="1212931" y="324034"/>
                  </a:lnTo>
                  <a:lnTo>
                    <a:pt x="1194879" y="283897"/>
                  </a:lnTo>
                  <a:lnTo>
                    <a:pt x="1174038" y="245043"/>
                  </a:lnTo>
                  <a:lnTo>
                    <a:pt x="1150462" y="207634"/>
                  </a:lnTo>
                  <a:lnTo>
                    <a:pt x="1124205" y="171835"/>
                  </a:lnTo>
                  <a:lnTo>
                    <a:pt x="1095322" y="137809"/>
                  </a:lnTo>
                  <a:lnTo>
                    <a:pt x="1063866" y="105719"/>
                  </a:lnTo>
                  <a:lnTo>
                    <a:pt x="1029890" y="75730"/>
                  </a:lnTo>
                  <a:lnTo>
                    <a:pt x="993450" y="48004"/>
                  </a:lnTo>
                  <a:lnTo>
                    <a:pt x="954599" y="22706"/>
                  </a:lnTo>
                  <a:lnTo>
                    <a:pt x="913391" y="0"/>
                  </a:lnTo>
                </a:path>
              </a:pathLst>
            </a:custGeom>
            <a:ln w="63499">
              <a:solidFill>
                <a:srgbClr val="CC202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569057" y="5287952"/>
              <a:ext cx="680271" cy="691172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7773899" y="5215783"/>
            <a:ext cx="2530475" cy="838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21300"/>
              </a:lnSpc>
              <a:spcBef>
                <a:spcPts val="100"/>
              </a:spcBef>
            </a:pP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L’hyperventilation</a:t>
            </a:r>
            <a:r>
              <a:rPr sz="1100" spc="8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provoque</a:t>
            </a:r>
            <a:r>
              <a:rPr sz="1100" spc="9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spc="-25" dirty="0">
                <a:solidFill>
                  <a:srgbClr val="CC2028"/>
                </a:solidFill>
                <a:latin typeface="Source Sans Pro"/>
                <a:cs typeface="Source Sans Pro"/>
              </a:rPr>
              <a:t>une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 pneumonie</a:t>
            </a:r>
            <a:r>
              <a:rPr sz="1100" spc="5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qui</a:t>
            </a:r>
            <a:r>
              <a:rPr sz="1100" spc="5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double</a:t>
            </a:r>
            <a:r>
              <a:rPr sz="1100" spc="5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la</a:t>
            </a:r>
            <a:r>
              <a:rPr sz="1100" spc="5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durée</a:t>
            </a:r>
            <a:r>
              <a:rPr sz="1100" spc="5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du</a:t>
            </a:r>
            <a:r>
              <a:rPr sz="1100" spc="5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CC2028"/>
                </a:solidFill>
                <a:latin typeface="Source Sans Pro"/>
                <a:cs typeface="Source Sans Pro"/>
              </a:rPr>
              <a:t>séjour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en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unité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de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soins</a:t>
            </a:r>
            <a:r>
              <a:rPr sz="1100" spc="5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intensifs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après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un</a:t>
            </a:r>
            <a:r>
              <a:rPr sz="1100" spc="5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CC2028"/>
                </a:solidFill>
                <a:latin typeface="Source Sans Pro"/>
                <a:cs typeface="Source Sans Pro"/>
              </a:rPr>
              <a:t>arrêt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cardiaque</a:t>
            </a:r>
            <a:r>
              <a:rPr sz="975" baseline="29914" dirty="0">
                <a:solidFill>
                  <a:srgbClr val="CC2028"/>
                </a:solidFill>
                <a:latin typeface="Source Sans Pro"/>
                <a:cs typeface="Source Sans Pro"/>
              </a:rPr>
              <a:t>(4)</a:t>
            </a:r>
            <a:r>
              <a:rPr sz="975" spc="254" baseline="29914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spc="-50" dirty="0">
                <a:solidFill>
                  <a:srgbClr val="CC2028"/>
                </a:solidFill>
                <a:latin typeface="Source Sans Pro"/>
                <a:cs typeface="Source Sans Pro"/>
              </a:rPr>
              <a:t>.</a:t>
            </a:r>
            <a:endParaRPr sz="1100">
              <a:latin typeface="Source Sans Pro"/>
              <a:cs typeface="Source Sans Pro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534534" y="4906162"/>
            <a:ext cx="324485" cy="3441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100" b="1" spc="-25" dirty="0">
                <a:solidFill>
                  <a:srgbClr val="CC2028"/>
                </a:solidFill>
                <a:latin typeface="Source Sans Pro"/>
                <a:cs typeface="Source Sans Pro"/>
              </a:rPr>
              <a:t>X2</a:t>
            </a:r>
            <a:endParaRPr sz="2100">
              <a:latin typeface="Source Sans Pro"/>
              <a:cs typeface="Source Sans Pro"/>
            </a:endParaRPr>
          </a:p>
        </p:txBody>
      </p:sp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28994" y="0"/>
            <a:ext cx="2015997" cy="3726002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248776" y="408617"/>
            <a:ext cx="10033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111619"/>
                </a:solidFill>
                <a:latin typeface="Atlas Grotesk Medium"/>
                <a:cs typeface="Atlas Grotesk Medium"/>
              </a:rPr>
              <a:t>4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"/>
            <a:ext cx="10692003" cy="755999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54900" y="687161"/>
            <a:ext cx="489775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EOlife</a:t>
            </a:r>
            <a:r>
              <a:rPr sz="2100" spc="-15" baseline="31746" dirty="0"/>
              <a:t>®</a:t>
            </a:r>
            <a:endParaRPr sz="2100" baseline="31746"/>
          </a:p>
          <a:p>
            <a:pPr marL="38100">
              <a:lnSpc>
                <a:spcPct val="100000"/>
              </a:lnSpc>
            </a:pPr>
            <a:r>
              <a:rPr dirty="0"/>
              <a:t>une</a:t>
            </a:r>
            <a:r>
              <a:rPr spc="-15" dirty="0"/>
              <a:t> </a:t>
            </a:r>
            <a:r>
              <a:rPr dirty="0"/>
              <a:t>technologie</a:t>
            </a:r>
            <a:r>
              <a:rPr spc="-10" dirty="0"/>
              <a:t> révolutionnaire</a:t>
            </a:r>
            <a:r>
              <a:rPr spc="-10" dirty="0">
                <a:solidFill>
                  <a:srgbClr val="CC2028"/>
                </a:solidFill>
              </a:rPr>
              <a:t>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654900" y="1501345"/>
            <a:ext cx="3081655" cy="1169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13700"/>
              </a:lnSpc>
              <a:spcBef>
                <a:spcPts val="100"/>
              </a:spcBef>
            </a:pP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recommandations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l’American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0" dirty="0">
                <a:solidFill>
                  <a:srgbClr val="FFFFFF"/>
                </a:solidFill>
                <a:latin typeface="Source Sans Pro Light"/>
                <a:cs typeface="Source Sans Pro Light"/>
              </a:rPr>
              <a:t>Heart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 Association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relatives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à</a:t>
            </a:r>
            <a:r>
              <a:rPr sz="1100" b="0" spc="7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réanimation</a:t>
            </a:r>
            <a:r>
              <a:rPr sz="1100" b="0" spc="7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cardiaque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préconisent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des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volumes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courants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(volume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d’oxygène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pénétrant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le</a:t>
            </a:r>
            <a:r>
              <a:rPr sz="1100" b="0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poumon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du</a:t>
            </a:r>
            <a:r>
              <a:rPr sz="1100" b="0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patient)</a:t>
            </a:r>
            <a:r>
              <a:rPr sz="1100" b="0" spc="50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d’environ</a:t>
            </a:r>
            <a:r>
              <a:rPr sz="1100" b="0" spc="3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500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à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600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ml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(6</a:t>
            </a:r>
            <a:r>
              <a:rPr sz="1100" b="0" spc="3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à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7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ml/kg)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pour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patients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adultes</a:t>
            </a:r>
            <a:r>
              <a:rPr sz="975" b="0" baseline="29914" dirty="0">
                <a:solidFill>
                  <a:srgbClr val="FFFFFF"/>
                </a:solidFill>
                <a:latin typeface="Source Sans Pro Light"/>
                <a:cs typeface="Source Sans Pro Light"/>
              </a:rPr>
              <a:t>(5)</a:t>
            </a:r>
            <a:r>
              <a:rPr sz="975" b="0" spc="232" baseline="29914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50" dirty="0">
                <a:solidFill>
                  <a:srgbClr val="FFFFFF"/>
                </a:solidFill>
                <a:latin typeface="Source Sans Pro Light"/>
                <a:cs typeface="Source Sans Pro Light"/>
              </a:rPr>
              <a:t>.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343166" y="1501510"/>
            <a:ext cx="2985135" cy="1169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700"/>
              </a:lnSpc>
              <a:spcBef>
                <a:spcPts val="100"/>
              </a:spcBef>
            </a:pP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L’oxygène</a:t>
            </a:r>
            <a:r>
              <a:rPr sz="1100" b="0" spc="2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est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considéré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comme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un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médicament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essentiel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à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survie,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est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pourtant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administré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0" dirty="0">
                <a:solidFill>
                  <a:srgbClr val="FFFFFF"/>
                </a:solidFill>
                <a:latin typeface="Source Sans Pro Light"/>
                <a:cs typeface="Source Sans Pro Light"/>
              </a:rPr>
              <a:t>sans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 aucune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mesure.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Grâce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à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EOlife®,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secouristes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fournissent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un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volume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d’oxygène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adapté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au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profil</a:t>
            </a:r>
            <a:r>
              <a:rPr sz="1100" b="0" spc="50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du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patient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grâce</a:t>
            </a:r>
            <a:r>
              <a:rPr sz="1100" b="0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à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mesure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du</a:t>
            </a:r>
            <a:r>
              <a:rPr sz="1100" b="0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volume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courant</a:t>
            </a:r>
            <a:r>
              <a:rPr sz="1100" b="0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FFFFFF"/>
                </a:solidFill>
                <a:latin typeface="Source Sans Pro Light"/>
                <a:cs typeface="Source Sans Pro Light"/>
              </a:rPr>
              <a:t>en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 temps</a:t>
            </a:r>
            <a:r>
              <a:rPr sz="1100" b="0" spc="3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réel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3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à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l’analyse</a:t>
            </a:r>
            <a:r>
              <a:rPr sz="1100" b="0" spc="3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du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profil</a:t>
            </a:r>
            <a:r>
              <a:rPr sz="1100" b="0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pulmonaire.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39999" y="4829414"/>
            <a:ext cx="170815" cy="408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2400" b="1" spc="-25" dirty="0">
                <a:solidFill>
                  <a:srgbClr val="FFFFFF"/>
                </a:solidFill>
                <a:latin typeface="Darkmode DarkmodeOn XBold"/>
                <a:cs typeface="Darkmode DarkmodeOn XBold"/>
              </a:rPr>
              <a:t>‘‘</a:t>
            </a:r>
            <a:endParaRPr sz="2400">
              <a:latin typeface="Darkmode DarkmodeOn XBold"/>
              <a:cs typeface="Darkmode DarkmodeOn XBold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2"/>
            <a:ext cx="3192005" cy="7559992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680232" y="2834807"/>
            <a:ext cx="6639559" cy="2340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681095">
              <a:lnSpc>
                <a:spcPct val="113700"/>
              </a:lnSpc>
              <a:spcBef>
                <a:spcPts val="100"/>
              </a:spcBef>
            </a:pP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Aujourd’hui,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EOlife®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est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le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seul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dispositif</a:t>
            </a:r>
            <a:r>
              <a:rPr sz="1100" b="0" spc="50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permettant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aux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secouristes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mesurer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volumes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courants</a:t>
            </a:r>
            <a:r>
              <a:rPr sz="1100" b="0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d’assurer</a:t>
            </a:r>
            <a:r>
              <a:rPr sz="1100" b="0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une</a:t>
            </a:r>
            <a:r>
              <a:rPr sz="1100" b="0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manuelle</a:t>
            </a:r>
            <a:endParaRPr sz="1100">
              <a:latin typeface="Source Sans Pro Light"/>
              <a:cs typeface="Source Sans Pro Light"/>
            </a:endParaRPr>
          </a:p>
          <a:p>
            <a:pPr marL="12700" marR="3998595">
              <a:lnSpc>
                <a:spcPct val="113700"/>
              </a:lnSpc>
            </a:pP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haute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performance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en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conformité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avec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FFFFFF"/>
                </a:solidFill>
                <a:latin typeface="Source Sans Pro Light"/>
                <a:cs typeface="Source Sans Pro Light"/>
              </a:rPr>
              <a:t>ces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 recommandations.</a:t>
            </a:r>
            <a:endParaRPr sz="1100">
              <a:latin typeface="Source Sans Pro Light"/>
              <a:cs typeface="Source Sans Pro Light"/>
            </a:endParaRPr>
          </a:p>
          <a:p>
            <a:pPr marL="2532380" marR="5080" indent="-260985" algn="just">
              <a:lnSpc>
                <a:spcPct val="92400"/>
              </a:lnSpc>
              <a:spcBef>
                <a:spcPts val="1255"/>
              </a:spcBef>
            </a:pPr>
            <a:r>
              <a:rPr sz="3600" b="1" baseline="4629" dirty="0">
                <a:solidFill>
                  <a:srgbClr val="FBAA2B"/>
                </a:solidFill>
                <a:latin typeface="Darkmode DarkmodeOn XBold"/>
                <a:cs typeface="Darkmode DarkmodeOn XBold"/>
              </a:rPr>
              <a:t>‘‘</a:t>
            </a:r>
            <a:r>
              <a:rPr sz="3600" b="1" spc="292" baseline="4629" dirty="0">
                <a:solidFill>
                  <a:srgbClr val="FBAA2B"/>
                </a:solidFill>
                <a:latin typeface="Darkmode DarkmodeOn XBold"/>
                <a:cs typeface="Darkmode DarkmodeOn XBold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Cet</a:t>
            </a:r>
            <a:r>
              <a:rPr sz="1100" b="0" i="1" spc="114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appareil</a:t>
            </a:r>
            <a:r>
              <a:rPr sz="1100" b="0" i="1" spc="114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change</a:t>
            </a:r>
            <a:r>
              <a:rPr sz="1100" b="0" i="1" spc="11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la</a:t>
            </a:r>
            <a:r>
              <a:rPr sz="1100" b="0" i="1" spc="114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donne</a:t>
            </a:r>
            <a:r>
              <a:rPr sz="1100" b="0" i="1" spc="11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!</a:t>
            </a:r>
            <a:r>
              <a:rPr sz="1100" b="0" i="1" spc="114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J’utilise</a:t>
            </a:r>
            <a:r>
              <a:rPr sz="1100" b="0" i="1" spc="114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ce</a:t>
            </a:r>
            <a:r>
              <a:rPr sz="1100" b="0" i="1" spc="11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produit</a:t>
            </a:r>
            <a:r>
              <a:rPr sz="1100" b="0" i="1" spc="114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depuis</a:t>
            </a:r>
            <a:r>
              <a:rPr sz="1100" b="0" i="1" spc="11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environ</a:t>
            </a:r>
            <a:r>
              <a:rPr sz="1100" b="0" i="1" spc="114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un</a:t>
            </a:r>
            <a:r>
              <a:rPr sz="1100" b="0" i="1" spc="114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FFFFFF"/>
                </a:solidFill>
                <a:latin typeface="Source Sans Pro Light"/>
                <a:cs typeface="Source Sans Pro Light"/>
              </a:rPr>
              <a:t>an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 dans</a:t>
            </a:r>
            <a:r>
              <a:rPr sz="1100" b="0" i="1" spc="2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toutes</a:t>
            </a:r>
            <a:r>
              <a:rPr sz="1100" b="0" i="1" spc="2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les</a:t>
            </a:r>
            <a:r>
              <a:rPr sz="1100" b="0" i="1" spc="2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formations</a:t>
            </a:r>
            <a:r>
              <a:rPr sz="1100" b="0" i="1" spc="2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délivrées</a:t>
            </a:r>
            <a:r>
              <a:rPr sz="1100" b="0" i="1" spc="2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dans</a:t>
            </a:r>
            <a:r>
              <a:rPr sz="1100" b="0" i="1" spc="2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l’État</a:t>
            </a:r>
            <a:r>
              <a:rPr sz="1100" b="0" i="1" spc="2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du</a:t>
            </a:r>
            <a:r>
              <a:rPr sz="1100" b="0" i="1" spc="2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Commonwealth</a:t>
            </a:r>
            <a:r>
              <a:rPr sz="1100" b="0" i="1" spc="2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FFFFFF"/>
                </a:solidFill>
                <a:latin typeface="Source Sans Pro Light"/>
                <a:cs typeface="Source Sans Pro Light"/>
              </a:rPr>
              <a:t>et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 son</a:t>
            </a:r>
            <a:r>
              <a:rPr sz="1100" b="0" i="1" spc="11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impact</a:t>
            </a:r>
            <a:r>
              <a:rPr sz="1100" b="0" i="1" spc="12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sur</a:t>
            </a:r>
            <a:r>
              <a:rPr sz="1100" b="0" i="1" spc="12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la</a:t>
            </a:r>
            <a:r>
              <a:rPr sz="1100" b="0" i="1" spc="12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formation</a:t>
            </a:r>
            <a:r>
              <a:rPr sz="1100" b="0" i="1" spc="12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au</a:t>
            </a:r>
            <a:r>
              <a:rPr sz="1100" b="0" i="1" spc="12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BAVU</a:t>
            </a:r>
            <a:r>
              <a:rPr sz="1100" b="0" i="1" spc="12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a</a:t>
            </a:r>
            <a:r>
              <a:rPr sz="1100" b="0" i="1" spc="12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été</a:t>
            </a:r>
            <a:r>
              <a:rPr sz="1100" b="0" i="1" spc="12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incroyable</a:t>
            </a:r>
            <a:r>
              <a:rPr sz="1100" b="0" i="1" spc="12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!</a:t>
            </a:r>
            <a:r>
              <a:rPr sz="1100" b="0" i="1" spc="12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Il</a:t>
            </a:r>
            <a:r>
              <a:rPr sz="1100" b="0" i="1" spc="12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est</a:t>
            </a:r>
            <a:r>
              <a:rPr sz="1100" b="0" i="1" spc="12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facilement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accessible</a:t>
            </a:r>
            <a:r>
              <a:rPr sz="1100" b="0" i="1" spc="2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quel</a:t>
            </a:r>
            <a:r>
              <a:rPr sz="1100" b="0" i="1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que</a:t>
            </a:r>
            <a:r>
              <a:rPr sz="1100" b="0" i="1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soit</a:t>
            </a:r>
            <a:r>
              <a:rPr sz="1100" b="0" i="1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le</a:t>
            </a:r>
            <a:r>
              <a:rPr sz="1100" b="0" i="1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niveau</a:t>
            </a:r>
            <a:r>
              <a:rPr sz="1100" b="0" i="1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de</a:t>
            </a:r>
            <a:r>
              <a:rPr sz="1100" b="0" i="1" spc="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pratique</a:t>
            </a:r>
            <a:r>
              <a:rPr sz="1100" b="0" i="1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du</a:t>
            </a:r>
            <a:r>
              <a:rPr sz="1100" b="0" i="1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secouriste,</a:t>
            </a:r>
            <a:r>
              <a:rPr sz="1100" b="0" i="1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avec</a:t>
            </a:r>
            <a:r>
              <a:rPr sz="1100" b="0" i="1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ou</a:t>
            </a:r>
            <a:r>
              <a:rPr sz="1100" b="0" i="1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0" dirty="0">
                <a:solidFill>
                  <a:srgbClr val="FFFFFF"/>
                </a:solidFill>
                <a:latin typeface="Source Sans Pro Light"/>
                <a:cs typeface="Source Sans Pro Light"/>
              </a:rPr>
              <a:t>sans</a:t>
            </a:r>
            <a:endParaRPr sz="1100">
              <a:latin typeface="Source Sans Pro Light"/>
              <a:cs typeface="Source Sans Pro Light"/>
            </a:endParaRPr>
          </a:p>
          <a:p>
            <a:pPr marL="2532380">
              <a:lnSpc>
                <a:spcPts val="1300"/>
              </a:lnSpc>
            </a:pPr>
            <a:r>
              <a:rPr sz="1100" b="0" i="1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‘sonde’.</a:t>
            </a:r>
            <a:r>
              <a:rPr sz="1100" b="0" i="1" spc="2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L’EOlife®</a:t>
            </a:r>
            <a:r>
              <a:rPr sz="1100" b="0" i="1" spc="2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remet</a:t>
            </a:r>
            <a:r>
              <a:rPr sz="1100" b="0" i="1" spc="2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le</a:t>
            </a:r>
            <a:r>
              <a:rPr sz="1100" b="0" i="1" spc="2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‘P’</a:t>
            </a:r>
            <a:r>
              <a:rPr sz="1100" b="0" i="1" spc="2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dans</a:t>
            </a:r>
            <a:r>
              <a:rPr sz="1100" b="0" i="1" spc="2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la</a:t>
            </a:r>
            <a:r>
              <a:rPr sz="1100" b="0" i="1" spc="2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‘RCP’.</a:t>
            </a:r>
            <a:endParaRPr sz="1100">
              <a:latin typeface="Source Sans Pro Light"/>
              <a:cs typeface="Source Sans Pro Light"/>
            </a:endParaRPr>
          </a:p>
          <a:p>
            <a:pPr marL="2550160">
              <a:lnSpc>
                <a:spcPct val="100000"/>
              </a:lnSpc>
              <a:spcBef>
                <a:spcPts val="545"/>
              </a:spcBef>
            </a:pP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Bob</a:t>
            </a:r>
            <a:r>
              <a:rPr sz="1100" b="0" i="1" spc="45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Page,</a:t>
            </a:r>
            <a:r>
              <a:rPr sz="1100" b="0" i="1" spc="45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Statewide</a:t>
            </a:r>
            <a:r>
              <a:rPr sz="1100" b="0" i="1" spc="50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CE</a:t>
            </a:r>
            <a:r>
              <a:rPr sz="1100" b="0" i="1" spc="45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Educator</a:t>
            </a:r>
            <a:r>
              <a:rPr sz="1100" b="0" i="1" spc="50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at</a:t>
            </a:r>
            <a:r>
              <a:rPr sz="1100" b="0" i="1" spc="45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Virginia</a:t>
            </a:r>
            <a:r>
              <a:rPr sz="1100" b="0" i="1" spc="50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Office</a:t>
            </a:r>
            <a:r>
              <a:rPr sz="1100" b="0" i="1" spc="45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50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FBAA2B"/>
                </a:solidFill>
                <a:latin typeface="Source Sans Pro Light"/>
                <a:cs typeface="Source Sans Pro Light"/>
              </a:rPr>
              <a:t>EMS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92005" y="5484012"/>
            <a:ext cx="6795134" cy="192658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</p:spPr>
        <p:txBody>
          <a:bodyPr vert="horz" wrap="square" lIns="0" tIns="698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5"/>
              </a:spcBef>
            </a:pPr>
            <a:endParaRPr sz="1500" dirty="0">
              <a:latin typeface="Times New Roman"/>
              <a:cs typeface="Times New Roman"/>
            </a:endParaRPr>
          </a:p>
          <a:p>
            <a:pPr marL="546100" indent="-96520">
              <a:lnSpc>
                <a:spcPct val="100000"/>
              </a:lnSpc>
              <a:buChar char="•"/>
              <a:tabLst>
                <a:tab pos="546100" algn="l"/>
              </a:tabLst>
            </a:pP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Mesure</a:t>
            </a:r>
            <a:r>
              <a:rPr sz="1400" b="1" spc="3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du</a:t>
            </a:r>
            <a:r>
              <a:rPr sz="1400" b="1" spc="4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volume</a:t>
            </a:r>
            <a:r>
              <a:rPr sz="1400" b="1" spc="4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courant</a:t>
            </a:r>
            <a:r>
              <a:rPr sz="1400" b="1" spc="4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en</a:t>
            </a:r>
            <a:r>
              <a:rPr sz="1400" b="1" spc="4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temps</a:t>
            </a:r>
            <a:r>
              <a:rPr sz="1400" b="1" spc="4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spc="-2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réel</a:t>
            </a:r>
            <a:endParaRPr sz="1400" dirty="0">
              <a:latin typeface="Source Sans Pro Semibold"/>
              <a:cs typeface="Source Sans Pro Semibold"/>
            </a:endParaRPr>
          </a:p>
          <a:p>
            <a:pPr marL="546100" indent="-96520">
              <a:lnSpc>
                <a:spcPct val="100000"/>
              </a:lnSpc>
              <a:spcBef>
                <a:spcPts val="120"/>
              </a:spcBef>
              <a:buChar char="•"/>
              <a:tabLst>
                <a:tab pos="546100" algn="l"/>
              </a:tabLst>
            </a:pP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Amélioration</a:t>
            </a:r>
            <a:r>
              <a:rPr sz="1400" b="1" spc="6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des</a:t>
            </a:r>
            <a:r>
              <a:rPr sz="1400" b="1" spc="6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performances</a:t>
            </a:r>
            <a:r>
              <a:rPr sz="1400" b="1" spc="6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de</a:t>
            </a:r>
            <a:r>
              <a:rPr sz="1400" b="1" spc="6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la</a:t>
            </a:r>
            <a:r>
              <a:rPr sz="1400" b="1" spc="6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ventilation</a:t>
            </a:r>
            <a:r>
              <a:rPr sz="1400" b="1" spc="6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manuelle</a:t>
            </a:r>
            <a:r>
              <a:rPr sz="1400" b="1" spc="6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de</a:t>
            </a:r>
            <a:r>
              <a:rPr sz="1400" b="1" spc="6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plus</a:t>
            </a:r>
            <a:r>
              <a:rPr sz="1400" b="1" spc="6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de</a:t>
            </a:r>
            <a:r>
              <a:rPr sz="1400" b="1" spc="6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spc="-2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70%</a:t>
            </a:r>
            <a:endParaRPr sz="1400" dirty="0">
              <a:latin typeface="Source Sans Pro Semibold"/>
              <a:cs typeface="Source Sans Pro Semibold"/>
            </a:endParaRPr>
          </a:p>
          <a:p>
            <a:pPr marL="546100" indent="-96520">
              <a:lnSpc>
                <a:spcPct val="100000"/>
              </a:lnSpc>
              <a:spcBef>
                <a:spcPts val="120"/>
              </a:spcBef>
              <a:buChar char="•"/>
              <a:tabLst>
                <a:tab pos="546100" algn="l"/>
              </a:tabLst>
            </a:pP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Réduction</a:t>
            </a:r>
            <a:r>
              <a:rPr sz="1400" b="1" spc="5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par</a:t>
            </a:r>
            <a:r>
              <a:rPr sz="1400" b="1" spc="5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10</a:t>
            </a:r>
            <a:r>
              <a:rPr sz="1400" b="1" spc="5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des</a:t>
            </a:r>
            <a:r>
              <a:rPr sz="1400" b="1" spc="5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risques</a:t>
            </a:r>
            <a:r>
              <a:rPr sz="1400" b="1" spc="6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spc="-1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d’hyperventilation</a:t>
            </a:r>
            <a:endParaRPr sz="1400" dirty="0">
              <a:latin typeface="Source Sans Pro Semibold"/>
              <a:cs typeface="Source Sans Pro Semibold"/>
            </a:endParaRPr>
          </a:p>
          <a:p>
            <a:pPr marL="546100" indent="-96520">
              <a:lnSpc>
                <a:spcPct val="100000"/>
              </a:lnSpc>
              <a:spcBef>
                <a:spcPts val="120"/>
              </a:spcBef>
              <a:buChar char="•"/>
              <a:tabLst>
                <a:tab pos="546100" algn="l"/>
              </a:tabLst>
            </a:pP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Identification</a:t>
            </a:r>
            <a:r>
              <a:rPr sz="1400" b="1" spc="6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des</a:t>
            </a:r>
            <a:r>
              <a:rPr sz="1400" b="1" spc="7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fuites</a:t>
            </a:r>
            <a:r>
              <a:rPr sz="1400" b="1" spc="6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ou</a:t>
            </a:r>
            <a:r>
              <a:rPr sz="1400" b="1" spc="7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d’insufflation</a:t>
            </a:r>
            <a:r>
              <a:rPr sz="1400" b="1" spc="6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spc="-1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gastrique</a:t>
            </a:r>
            <a:endParaRPr sz="1400" dirty="0">
              <a:latin typeface="Source Sans Pro Semibold"/>
              <a:cs typeface="Source Sans Pro Semibold"/>
            </a:endParaRPr>
          </a:p>
          <a:p>
            <a:pPr marL="546100" indent="-96520">
              <a:lnSpc>
                <a:spcPct val="100000"/>
              </a:lnSpc>
              <a:spcBef>
                <a:spcPts val="420"/>
              </a:spcBef>
              <a:buChar char="•"/>
              <a:tabLst>
                <a:tab pos="546100" algn="l"/>
              </a:tabLst>
            </a:pP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Dédié</a:t>
            </a:r>
            <a:r>
              <a:rPr sz="1400" b="1" spc="4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à</a:t>
            </a:r>
            <a:r>
              <a:rPr sz="1400" b="1" spc="4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tout</a:t>
            </a:r>
            <a:r>
              <a:rPr sz="1400" b="1" spc="4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profil</a:t>
            </a:r>
            <a:r>
              <a:rPr sz="1400" b="1" spc="4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de</a:t>
            </a:r>
            <a:r>
              <a:rPr sz="1400" b="1" spc="4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spc="-1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secouristes</a:t>
            </a:r>
            <a:endParaRPr sz="1400" dirty="0">
              <a:latin typeface="Source Sans Pro Semibold"/>
              <a:cs typeface="Source Sans Pro Semibold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317500" y="415817"/>
            <a:ext cx="984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FFFFFF"/>
                </a:solidFill>
                <a:latin typeface="Atlas Grotesk Medium"/>
                <a:cs typeface="Atlas Grotesk Medium"/>
              </a:rPr>
              <a:t>5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"/>
            <a:ext cx="10692003" cy="755999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895499" y="2228545"/>
            <a:ext cx="4959350" cy="1169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3700"/>
              </a:lnSpc>
              <a:spcBef>
                <a:spcPts val="100"/>
              </a:spcBef>
            </a:pP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9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prochaine</a:t>
            </a:r>
            <a:r>
              <a:rPr sz="1100" b="0" spc="10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étape</a:t>
            </a:r>
            <a:r>
              <a:rPr sz="1100" b="0" spc="10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pour</a:t>
            </a:r>
            <a:r>
              <a:rPr sz="1100" b="0" spc="10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assurer</a:t>
            </a:r>
            <a:r>
              <a:rPr sz="1100" b="0" spc="10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une</a:t>
            </a:r>
            <a:r>
              <a:rPr sz="1100" b="0" spc="10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10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10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10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plus</a:t>
            </a:r>
            <a:r>
              <a:rPr sz="1100" b="0" spc="10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haute</a:t>
            </a:r>
            <a:r>
              <a:rPr sz="1100" b="0" spc="10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qualité</a:t>
            </a:r>
            <a:r>
              <a:rPr sz="1100" b="0" spc="10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est</a:t>
            </a:r>
            <a:r>
              <a:rPr sz="1100" b="0" spc="10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E2E3E2"/>
                </a:solidFill>
                <a:latin typeface="Source Sans Pro Light"/>
                <a:cs typeface="Source Sans Pro Light"/>
              </a:rPr>
              <a:t>d’utiliser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le</a:t>
            </a:r>
            <a:r>
              <a:rPr sz="1100" b="0" spc="3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dispositif</a:t>
            </a:r>
            <a:r>
              <a:rPr sz="1100" b="0" spc="3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en</a:t>
            </a:r>
            <a:r>
              <a:rPr sz="1100" b="0" spc="3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préhospitalier</a:t>
            </a:r>
            <a:r>
              <a:rPr sz="1100" b="0" spc="3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pour</a:t>
            </a:r>
            <a:r>
              <a:rPr sz="1100" b="0" spc="3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mesurer</a:t>
            </a:r>
            <a:r>
              <a:rPr sz="1100" b="0" spc="3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avec</a:t>
            </a:r>
            <a:r>
              <a:rPr sz="1100" b="0" spc="3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précision</a:t>
            </a:r>
            <a:r>
              <a:rPr sz="1100" b="0" spc="3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3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paramètres</a:t>
            </a:r>
            <a:r>
              <a:rPr sz="1100" b="0" spc="3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3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E2E3E2"/>
                </a:solidFill>
                <a:latin typeface="Source Sans Pro Light"/>
                <a:cs typeface="Source Sans Pro Light"/>
              </a:rPr>
              <a:t>la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 ventilation,</a:t>
            </a:r>
            <a:r>
              <a:rPr sz="1100" b="0" spc="1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en</a:t>
            </a:r>
            <a:r>
              <a:rPr sz="1100" b="0" spc="17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particulier</a:t>
            </a:r>
            <a:r>
              <a:rPr sz="1100" b="0" spc="1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17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fréquence</a:t>
            </a:r>
            <a:r>
              <a:rPr sz="1100" b="0" spc="1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17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17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1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le</a:t>
            </a:r>
            <a:r>
              <a:rPr sz="1100" b="0" spc="17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volume</a:t>
            </a:r>
            <a:r>
              <a:rPr sz="1100" b="0" spc="1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courant</a:t>
            </a:r>
            <a:r>
              <a:rPr sz="1100" b="0" spc="17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(...)</a:t>
            </a:r>
            <a:r>
              <a:rPr sz="1100" b="0" spc="17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0" dirty="0">
                <a:solidFill>
                  <a:srgbClr val="E2E3E2"/>
                </a:solidFill>
                <a:latin typeface="Source Sans Pro Light"/>
                <a:cs typeface="Source Sans Pro Light"/>
              </a:rPr>
              <a:t>Après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 avoir</a:t>
            </a:r>
            <a:r>
              <a:rPr sz="1100" b="0" spc="12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utilisé</a:t>
            </a:r>
            <a:r>
              <a:rPr sz="1100" b="0" spc="12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l’EOlife</a:t>
            </a:r>
            <a:r>
              <a:rPr sz="1100" b="0" spc="12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X</a:t>
            </a:r>
            <a:r>
              <a:rPr sz="1100" b="0" spc="12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pour</a:t>
            </a:r>
            <a:r>
              <a:rPr sz="1100" b="0" spc="12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des</a:t>
            </a:r>
            <a:r>
              <a:rPr sz="1100" b="0" spc="12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formations,</a:t>
            </a:r>
            <a:r>
              <a:rPr sz="1100" b="0" spc="12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12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professionnels</a:t>
            </a:r>
            <a:r>
              <a:rPr sz="1100" b="0" spc="12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12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médecine</a:t>
            </a:r>
            <a:r>
              <a:rPr sz="1100" b="0" spc="12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E2E3E2"/>
                </a:solidFill>
                <a:latin typeface="Source Sans Pro Light"/>
                <a:cs typeface="Source Sans Pro Light"/>
              </a:rPr>
              <a:t>d’urgence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ont</a:t>
            </a:r>
            <a:r>
              <a:rPr sz="1100" b="0" spc="3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trouvé</a:t>
            </a:r>
            <a:r>
              <a:rPr sz="1100" b="0" spc="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l’appareil</a:t>
            </a:r>
            <a:r>
              <a:rPr sz="1100" b="0" spc="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facile</a:t>
            </a:r>
            <a:r>
              <a:rPr sz="1100" b="0" spc="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à</a:t>
            </a:r>
            <a:r>
              <a:rPr sz="1100" b="0" spc="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utiliser,</a:t>
            </a:r>
            <a:r>
              <a:rPr sz="1100" b="0" spc="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leur</a:t>
            </a:r>
            <a:r>
              <a:rPr sz="1100" b="0" spc="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permettant</a:t>
            </a:r>
            <a:r>
              <a:rPr sz="1100" b="0" spc="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se</a:t>
            </a:r>
            <a:r>
              <a:rPr sz="1100" b="0" spc="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concentrer</a:t>
            </a:r>
            <a:r>
              <a:rPr sz="1100" b="0" spc="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davantage</a:t>
            </a:r>
            <a:r>
              <a:rPr sz="1100" b="0" spc="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sur</a:t>
            </a:r>
            <a:r>
              <a:rPr sz="1100" b="0" spc="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E2E3E2"/>
                </a:solidFill>
                <a:latin typeface="Source Sans Pro Light"/>
                <a:cs typeface="Source Sans Pro Light"/>
              </a:rPr>
              <a:t>la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 fréquence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le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volume</a:t>
            </a:r>
            <a:r>
              <a:rPr sz="1100" b="0" spc="6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courant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des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ventilations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qu’ils</a:t>
            </a:r>
            <a:r>
              <a:rPr sz="1100" b="0" spc="6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E2E3E2"/>
                </a:solidFill>
                <a:latin typeface="Source Sans Pro Light"/>
                <a:cs typeface="Source Sans Pro Light"/>
              </a:rPr>
              <a:t>délivraient.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95499" y="3801986"/>
            <a:ext cx="3648710" cy="59753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Dr.</a:t>
            </a:r>
            <a:r>
              <a:rPr sz="1100" b="0" i="1" spc="3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Matthew</a:t>
            </a:r>
            <a:r>
              <a:rPr sz="1100" b="0" i="1" spc="3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Neth,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738188"/>
                </a:solidFill>
                <a:latin typeface="Source Sans Pro Light"/>
                <a:cs typeface="Source Sans Pro Light"/>
              </a:rPr>
              <a:t>MD</a:t>
            </a:r>
            <a:endParaRPr sz="1100">
              <a:latin typeface="Source Sans Pro Light"/>
              <a:cs typeface="Source Sans Pro Light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Assistant</a:t>
            </a:r>
            <a:r>
              <a:rPr sz="1100" b="0" i="1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Professor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and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Medical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Director</a:t>
            </a:r>
            <a:endParaRPr sz="1100">
              <a:latin typeface="Source Sans Pro Light"/>
              <a:cs typeface="Source Sans Pro Light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Oregon</a:t>
            </a:r>
            <a:r>
              <a:rPr sz="1100" b="0" i="1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Health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and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Science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University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Medical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Resource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Hospital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756824" y="3834009"/>
            <a:ext cx="6350" cy="3726179"/>
          </a:xfrm>
          <a:custGeom>
            <a:avLst/>
            <a:gdLst/>
            <a:ahLst/>
            <a:cxnLst/>
            <a:rect l="l" t="t" r="r" b="b"/>
            <a:pathLst>
              <a:path w="6350" h="3726179">
                <a:moveTo>
                  <a:pt x="6350" y="0"/>
                </a:moveTo>
                <a:lnTo>
                  <a:pt x="0" y="0"/>
                </a:lnTo>
                <a:lnTo>
                  <a:pt x="0" y="3725995"/>
                </a:lnTo>
                <a:lnTo>
                  <a:pt x="6350" y="3725995"/>
                </a:lnTo>
                <a:lnTo>
                  <a:pt x="6350" y="0"/>
                </a:lnTo>
                <a:close/>
              </a:path>
            </a:pathLst>
          </a:custGeom>
          <a:solidFill>
            <a:srgbClr val="EF4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885300" y="1951361"/>
            <a:ext cx="1962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5" dirty="0">
                <a:solidFill>
                  <a:srgbClr val="FBAA2B"/>
                </a:solidFill>
                <a:latin typeface="Darkmode DarkmodeOn XBold"/>
                <a:cs typeface="Darkmode DarkmodeOn XBold"/>
              </a:rPr>
              <a:t>‘‘</a:t>
            </a:r>
            <a:endParaRPr sz="2400">
              <a:latin typeface="Darkmode DarkmodeOn XBold"/>
              <a:cs typeface="Darkmode DarkmodeOn XBold"/>
            </a:endParaRPr>
          </a:p>
        </p:txBody>
      </p:sp>
      <p:sp>
        <p:nvSpPr>
          <p:cNvPr id="7" name="object 7"/>
          <p:cNvSpPr txBox="1"/>
          <p:nvPr/>
        </p:nvSpPr>
        <p:spPr>
          <a:xfrm rot="10800000">
            <a:off x="7580219" y="3305322"/>
            <a:ext cx="34940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65"/>
              </a:lnSpc>
            </a:pPr>
            <a:r>
              <a:rPr sz="2400" b="1" spc="-25" dirty="0">
                <a:solidFill>
                  <a:srgbClr val="FBAA2B"/>
                </a:solidFill>
                <a:latin typeface="Darkmode DarkmodeOn XBold"/>
                <a:cs typeface="Darkmode DarkmodeOn XBold"/>
              </a:rPr>
              <a:t>‘‘</a:t>
            </a:r>
            <a:endParaRPr sz="2400">
              <a:latin typeface="Darkmode DarkmodeOn XBold"/>
              <a:cs typeface="Darkmode DarkmodeOn XBol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895499" y="4921345"/>
            <a:ext cx="3653154" cy="59753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Pr.</a:t>
            </a:r>
            <a:r>
              <a:rPr sz="1100" b="0" i="1" spc="4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Mohamud</a:t>
            </a:r>
            <a:r>
              <a:rPr sz="1100" b="0" i="1" spc="4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Daya</a:t>
            </a:r>
            <a:r>
              <a:rPr sz="1100" b="0" i="1" spc="4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MD,</a:t>
            </a:r>
            <a:r>
              <a:rPr sz="1100" b="0" i="1" spc="4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738188"/>
                </a:solidFill>
                <a:latin typeface="Source Sans Pro Light"/>
                <a:cs typeface="Source Sans Pro Light"/>
              </a:rPr>
              <a:t>MSc</a:t>
            </a:r>
            <a:endParaRPr sz="1100">
              <a:latin typeface="Source Sans Pro Light"/>
              <a:cs typeface="Source Sans Pro Light"/>
            </a:endParaRPr>
          </a:p>
          <a:p>
            <a:pPr marL="12700" marR="5080">
              <a:lnSpc>
                <a:spcPct val="113700"/>
              </a:lnSpc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Professor,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Department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Emergency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Medicine,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EMS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section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chair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Oregon</a:t>
            </a:r>
            <a:r>
              <a:rPr sz="1100" b="0" i="1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Health</a:t>
            </a:r>
            <a:r>
              <a:rPr sz="1100" b="0" i="1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and</a:t>
            </a:r>
            <a:r>
              <a:rPr sz="1100" b="0" i="1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Science</a:t>
            </a:r>
            <a:r>
              <a:rPr sz="1100" b="0" i="1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University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8433" y="408617"/>
            <a:ext cx="10033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FFFFFF"/>
                </a:solidFill>
                <a:latin typeface="Atlas Grotesk Medium"/>
                <a:cs typeface="Atlas Grotesk Medium"/>
              </a:rPr>
              <a:t>6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2"/>
            <a:ext cx="10692130" cy="7560309"/>
            <a:chOff x="0" y="12"/>
            <a:chExt cx="10692130" cy="7560309"/>
          </a:xfrm>
        </p:grpSpPr>
        <p:sp>
          <p:nvSpPr>
            <p:cNvPr id="3" name="object 3"/>
            <p:cNvSpPr/>
            <p:nvPr/>
          </p:nvSpPr>
          <p:spPr>
            <a:xfrm>
              <a:off x="0" y="3069005"/>
              <a:ext cx="6240145" cy="1426210"/>
            </a:xfrm>
            <a:custGeom>
              <a:avLst/>
              <a:gdLst/>
              <a:ahLst/>
              <a:cxnLst/>
              <a:rect l="l" t="t" r="r" b="b"/>
              <a:pathLst>
                <a:path w="6240145" h="1426210">
                  <a:moveTo>
                    <a:pt x="6240005" y="0"/>
                  </a:moveTo>
                  <a:lnTo>
                    <a:pt x="0" y="0"/>
                  </a:lnTo>
                  <a:lnTo>
                    <a:pt x="0" y="1425600"/>
                  </a:lnTo>
                  <a:lnTo>
                    <a:pt x="6240005" y="1425600"/>
                  </a:lnTo>
                  <a:lnTo>
                    <a:pt x="6240005" y="0"/>
                  </a:lnTo>
                  <a:close/>
                </a:path>
              </a:pathLst>
            </a:custGeom>
            <a:solidFill>
              <a:srgbClr val="CC2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40005" y="12"/>
              <a:ext cx="4451997" cy="7559992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111619"/>
                </a:solidFill>
              </a:rPr>
              <a:t>EOLIFE</a:t>
            </a:r>
            <a:r>
              <a:rPr sz="2100" baseline="31746" dirty="0">
                <a:solidFill>
                  <a:srgbClr val="111619"/>
                </a:solidFill>
              </a:rPr>
              <a:t>®</a:t>
            </a:r>
            <a:r>
              <a:rPr sz="2100" spc="270" baseline="31746" dirty="0">
                <a:solidFill>
                  <a:srgbClr val="111619"/>
                </a:solidFill>
              </a:rPr>
              <a:t> </a:t>
            </a:r>
            <a:r>
              <a:rPr sz="2400" spc="-10" dirty="0">
                <a:solidFill>
                  <a:srgbClr val="111619"/>
                </a:solidFill>
              </a:rPr>
              <a:t>REÇOIT</a:t>
            </a:r>
            <a:endParaRPr sz="2400"/>
          </a:p>
          <a:p>
            <a:pPr marL="25400">
              <a:lnSpc>
                <a:spcPct val="100000"/>
              </a:lnSpc>
            </a:pPr>
            <a:r>
              <a:rPr dirty="0">
                <a:solidFill>
                  <a:srgbClr val="111619"/>
                </a:solidFill>
              </a:rPr>
              <a:t>LA</a:t>
            </a:r>
            <a:r>
              <a:rPr spc="-40" dirty="0">
                <a:solidFill>
                  <a:srgbClr val="111619"/>
                </a:solidFill>
              </a:rPr>
              <a:t> </a:t>
            </a:r>
            <a:r>
              <a:rPr dirty="0">
                <a:solidFill>
                  <a:srgbClr val="111619"/>
                </a:solidFill>
              </a:rPr>
              <a:t>‘‘FDA</a:t>
            </a:r>
            <a:r>
              <a:rPr spc="-35" dirty="0">
                <a:solidFill>
                  <a:srgbClr val="111619"/>
                </a:solidFill>
              </a:rPr>
              <a:t> </a:t>
            </a:r>
            <a:r>
              <a:rPr spc="-10" dirty="0">
                <a:solidFill>
                  <a:srgbClr val="111619"/>
                </a:solidFill>
              </a:rPr>
              <a:t>CLEARANCE’’</a:t>
            </a:r>
            <a:r>
              <a:rPr spc="-10" dirty="0">
                <a:solidFill>
                  <a:srgbClr val="CC2028"/>
                </a:solidFill>
              </a:rPr>
              <a:t>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47300" y="1501345"/>
            <a:ext cx="4917440" cy="1169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02260">
              <a:lnSpc>
                <a:spcPct val="113700"/>
              </a:lnSpc>
              <a:spcBef>
                <a:spcPts val="100"/>
              </a:spcBef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Commercialisé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dans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plus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15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pays,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EOlife®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vient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d’être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autorisé</a:t>
            </a:r>
            <a:r>
              <a:rPr sz="1100" b="1" spc="5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sur</a:t>
            </a:r>
            <a:r>
              <a:rPr sz="1100" b="1" spc="4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le</a:t>
            </a:r>
            <a:r>
              <a:rPr sz="1100" b="1" spc="5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marché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américain</a:t>
            </a:r>
            <a:r>
              <a:rPr sz="1100" b="1" spc="6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depuis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mars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2023.</a:t>
            </a:r>
            <a:endParaRPr sz="110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</a:pPr>
            <a:endParaRPr sz="1050">
              <a:latin typeface="Source Sans Pro Light"/>
              <a:cs typeface="Source Sans Pro Light"/>
            </a:endParaRPr>
          </a:p>
          <a:p>
            <a:pPr marL="12700" marR="5080">
              <a:lnSpc>
                <a:spcPct val="113700"/>
              </a:lnSpc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Premier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système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intelligent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d’aide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à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manuelle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disponible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sur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territoire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américain,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EOlife®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mesure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paramètres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ventilatoires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donne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un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retour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en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temps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réel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sur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qualité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prodiguée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au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patient.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1900" y="3215732"/>
            <a:ext cx="2526030" cy="838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67665">
              <a:lnSpc>
                <a:spcPct val="1213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Selon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l’American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Heart</a:t>
            </a:r>
            <a:r>
              <a:rPr sz="1100" spc="5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ource Sans Pro"/>
                <a:cs typeface="Source Sans Pro"/>
              </a:rPr>
              <a:t>Association,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plus</a:t>
            </a:r>
            <a:r>
              <a:rPr sz="1100" spc="3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de</a:t>
            </a:r>
            <a:r>
              <a:rPr sz="1100" spc="4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356</a:t>
            </a:r>
            <a:r>
              <a:rPr sz="1100" spc="4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000</a:t>
            </a:r>
            <a:r>
              <a:rPr sz="1100" spc="4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arrêts</a:t>
            </a:r>
            <a:r>
              <a:rPr sz="1100" spc="4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ource Sans Pro"/>
                <a:cs typeface="Source Sans Pro"/>
              </a:rPr>
              <a:t>cardiaques</a:t>
            </a:r>
            <a:endParaRPr sz="1100">
              <a:latin typeface="Source Sans Pro"/>
              <a:cs typeface="Source Sans Pro"/>
            </a:endParaRPr>
          </a:p>
          <a:p>
            <a:pPr marL="38100" marR="30480">
              <a:lnSpc>
                <a:spcPct val="121300"/>
              </a:lnSpc>
            </a:pP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extrahospitaliers</a:t>
            </a:r>
            <a:r>
              <a:rPr sz="1100" spc="6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sont</a:t>
            </a:r>
            <a:r>
              <a:rPr sz="1100" spc="6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enregistrés</a:t>
            </a:r>
            <a:r>
              <a:rPr sz="1100" spc="6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ource Sans Pro"/>
                <a:cs typeface="Source Sans Pro"/>
              </a:rPr>
              <a:t>chaque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année</a:t>
            </a:r>
            <a:r>
              <a:rPr sz="1100" spc="5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aux</a:t>
            </a:r>
            <a:r>
              <a:rPr sz="1100" spc="6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ource Sans Pro"/>
                <a:cs typeface="Source Sans Pro"/>
              </a:rPr>
              <a:t>États-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Unis</a:t>
            </a:r>
            <a:r>
              <a:rPr sz="1100" spc="7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975" spc="-30" baseline="29914" dirty="0">
                <a:solidFill>
                  <a:srgbClr val="FFFFFF"/>
                </a:solidFill>
                <a:latin typeface="Source Sans Pro"/>
                <a:cs typeface="Source Sans Pro"/>
              </a:rPr>
              <a:t>(6)</a:t>
            </a:r>
            <a:r>
              <a:rPr sz="1100" spc="-20" dirty="0">
                <a:solidFill>
                  <a:srgbClr val="FFFFFF"/>
                </a:solidFill>
                <a:latin typeface="Source Sans Pro"/>
                <a:cs typeface="Source Sans Pro"/>
              </a:rPr>
              <a:t>.</a:t>
            </a:r>
            <a:endParaRPr sz="1100">
              <a:latin typeface="Source Sans Pro"/>
              <a:cs typeface="Source Sans Pr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05856" y="3213027"/>
            <a:ext cx="2477770" cy="838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213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Utiliser</a:t>
            </a:r>
            <a:r>
              <a:rPr sz="1100" spc="5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EOlife</a:t>
            </a:r>
            <a:r>
              <a:rPr sz="1100" spc="7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aux</a:t>
            </a:r>
            <a:r>
              <a:rPr sz="1100" spc="6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ource Sans Pro"/>
                <a:cs typeface="Source Sans Pro"/>
              </a:rPr>
              <a:t>États-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Unis</a:t>
            </a:r>
            <a:r>
              <a:rPr sz="1100" spc="7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ource Sans Pro"/>
                <a:cs typeface="Source Sans Pro"/>
              </a:rPr>
              <a:t>permettrait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de</a:t>
            </a:r>
            <a:r>
              <a:rPr sz="1100" spc="4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sauver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au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moins</a:t>
            </a:r>
            <a:r>
              <a:rPr sz="1100" spc="4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25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000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vies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ource Sans Pro"/>
                <a:cs typeface="Source Sans Pro"/>
              </a:rPr>
              <a:t>chaque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année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et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de</a:t>
            </a:r>
            <a:r>
              <a:rPr sz="1100" spc="5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réaliser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une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économie</a:t>
            </a:r>
            <a:r>
              <a:rPr sz="1100" spc="5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spc="-25" dirty="0">
                <a:solidFill>
                  <a:srgbClr val="FFFFFF"/>
                </a:solidFill>
                <a:latin typeface="Source Sans Pro"/>
                <a:cs typeface="Source Sans Pro"/>
              </a:rPr>
              <a:t>de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 près</a:t>
            </a:r>
            <a:r>
              <a:rPr sz="1100" spc="3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de</a:t>
            </a:r>
            <a:r>
              <a:rPr sz="1100" spc="3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20</a:t>
            </a:r>
            <a:r>
              <a:rPr sz="1100" spc="3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000</a:t>
            </a:r>
            <a:r>
              <a:rPr sz="1100" spc="3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$</a:t>
            </a:r>
            <a:r>
              <a:rPr sz="1100" spc="3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par</a:t>
            </a:r>
            <a:r>
              <a:rPr sz="1100" spc="3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patient</a:t>
            </a:r>
            <a:r>
              <a:rPr sz="1100" spc="3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975" spc="-30" baseline="29914" dirty="0">
                <a:solidFill>
                  <a:srgbClr val="FFFFFF"/>
                </a:solidFill>
                <a:latin typeface="Source Sans Pro"/>
                <a:cs typeface="Source Sans Pro"/>
              </a:rPr>
              <a:t>(7)</a:t>
            </a:r>
            <a:r>
              <a:rPr sz="1100" spc="-20" dirty="0">
                <a:solidFill>
                  <a:srgbClr val="FFFFFF"/>
                </a:solidFill>
                <a:latin typeface="Source Sans Pro"/>
                <a:cs typeface="Source Sans Pro"/>
              </a:rPr>
              <a:t>.</a:t>
            </a:r>
            <a:endParaRPr sz="1100">
              <a:latin typeface="Source Sans Pro"/>
              <a:cs typeface="Source Sans Pr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4900" y="4617411"/>
            <a:ext cx="5091430" cy="2461260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64769" marR="30480" indent="-27305" algn="just">
              <a:lnSpc>
                <a:spcPct val="92400"/>
              </a:lnSpc>
              <a:spcBef>
                <a:spcPts val="315"/>
              </a:spcBef>
            </a:pPr>
            <a:r>
              <a:rPr sz="3600" b="1" spc="-202" baseline="16203" dirty="0">
                <a:solidFill>
                  <a:srgbClr val="CC2028"/>
                </a:solidFill>
                <a:latin typeface="Darkmode DarkmodeOn XBold"/>
                <a:cs typeface="Darkmode DarkmodeOn XBold"/>
              </a:rPr>
              <a:t>‘</a:t>
            </a:r>
            <a:r>
              <a:rPr sz="1100" b="0" i="1" spc="-135" dirty="0">
                <a:solidFill>
                  <a:srgbClr val="111619"/>
                </a:solidFill>
                <a:latin typeface="Source Sans Pro Light"/>
                <a:cs typeface="Source Sans Pro Light"/>
              </a:rPr>
              <a:t>Il</a:t>
            </a:r>
            <a:r>
              <a:rPr sz="3600" b="1" spc="-202" baseline="16203" dirty="0">
                <a:solidFill>
                  <a:srgbClr val="CC2028"/>
                </a:solidFill>
                <a:latin typeface="Darkmode DarkmodeOn XBold"/>
                <a:cs typeface="Darkmode DarkmodeOn XBold"/>
              </a:rPr>
              <a:t>‘</a:t>
            </a:r>
            <a:r>
              <a:rPr sz="1100" b="0" i="1" spc="-135" dirty="0">
                <a:solidFill>
                  <a:srgbClr val="111619"/>
                </a:solidFill>
                <a:latin typeface="Source Sans Pro Light"/>
                <a:cs typeface="Source Sans Pro Light"/>
              </a:rPr>
              <a:t>est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temps</a:t>
            </a:r>
            <a:r>
              <a:rPr sz="1100" b="0" i="1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que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les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autorités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sanitaires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et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les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sociétés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savantes,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telle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que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l’American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0" dirty="0">
                <a:solidFill>
                  <a:srgbClr val="111619"/>
                </a:solidFill>
                <a:latin typeface="Source Sans Pro Light"/>
                <a:cs typeface="Source Sans Pro Light"/>
              </a:rPr>
              <a:t>Hear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 Association,</a:t>
            </a:r>
            <a:r>
              <a:rPr sz="1100" b="0" i="1" spc="-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agissent</a:t>
            </a:r>
            <a:r>
              <a:rPr sz="1100" b="0" i="1" spc="-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pour</a:t>
            </a:r>
            <a:r>
              <a:rPr sz="1100" b="0" i="1" spc="-1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réglementer</a:t>
            </a:r>
            <a:r>
              <a:rPr sz="1100" b="0" i="1" spc="-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35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i="1" spc="-1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pratique</a:t>
            </a:r>
            <a:r>
              <a:rPr sz="1100" b="0" i="1" spc="-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35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i="1" spc="-1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35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i="1" spc="-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i="1" spc="-1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manuelle</a:t>
            </a:r>
            <a:r>
              <a:rPr sz="1100" b="0" i="1" spc="-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aux</a:t>
            </a:r>
            <a:r>
              <a:rPr sz="1100" b="0" i="1" spc="-1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urgences,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maintenant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qu’il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est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possible</a:t>
            </a:r>
            <a:r>
              <a:rPr sz="1100" b="0" i="1" spc="11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contrôler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l’administration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i="1" spc="11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l’oxygène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au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patient.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Il</a:t>
            </a:r>
            <a:r>
              <a:rPr sz="1100" b="0" i="1" spc="11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est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 tout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simplement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inacceptable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qu’une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procédure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aussi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vitale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que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manuelle</a:t>
            </a:r>
            <a:endParaRPr sz="1100">
              <a:latin typeface="Source Sans Pro Light"/>
              <a:cs typeface="Source Sans Pro Light"/>
            </a:endParaRPr>
          </a:p>
          <a:p>
            <a:pPr marL="64769" marR="30480" algn="just">
              <a:lnSpc>
                <a:spcPts val="1300"/>
              </a:lnSpc>
              <a:spcBef>
                <a:spcPts val="45"/>
              </a:spcBef>
            </a:pP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ne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soit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pas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mieux</a:t>
            </a:r>
            <a:r>
              <a:rPr sz="1100" b="0" i="1" spc="1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enseignée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et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contrôlée,</a:t>
            </a:r>
            <a:r>
              <a:rPr sz="1100" b="0" i="1" spc="1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les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choses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doivent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changer.</a:t>
            </a:r>
            <a:r>
              <a:rPr sz="1100" b="0" i="1" spc="1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»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Alban</a:t>
            </a:r>
            <a:r>
              <a:rPr sz="1100" b="0" i="1" spc="145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De</a:t>
            </a:r>
            <a:r>
              <a:rPr sz="1100" b="0" i="1" spc="150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CC2028"/>
                </a:solidFill>
                <a:latin typeface="Source Sans Pro Light"/>
                <a:cs typeface="Source Sans Pro Light"/>
              </a:rPr>
              <a:t>Luca, </a:t>
            </a:r>
            <a:r>
              <a:rPr sz="11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co-fondateur</a:t>
            </a:r>
            <a:r>
              <a:rPr sz="1100" b="0" i="1" spc="110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CC2028"/>
                </a:solidFill>
                <a:latin typeface="Source Sans Pro Light"/>
                <a:cs typeface="Source Sans Pro Light"/>
              </a:rPr>
              <a:t>d’Archeon.</a:t>
            </a:r>
            <a:endParaRPr sz="110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</a:pPr>
            <a:endParaRPr sz="1450">
              <a:latin typeface="Source Sans Pro Light"/>
              <a:cs typeface="Source Sans Pro Light"/>
            </a:endParaRPr>
          </a:p>
          <a:p>
            <a:pPr marL="64769" marR="30480" indent="-27305" algn="just">
              <a:lnSpc>
                <a:spcPct val="97500"/>
              </a:lnSpc>
            </a:pPr>
            <a:r>
              <a:rPr sz="3600" b="1" spc="-315" baseline="16203" dirty="0">
                <a:solidFill>
                  <a:srgbClr val="CC2028"/>
                </a:solidFill>
                <a:latin typeface="Darkmode DarkmodeOn XBold"/>
                <a:cs typeface="Darkmode DarkmodeOn XBold"/>
              </a:rPr>
              <a:t>‘</a:t>
            </a:r>
            <a:r>
              <a:rPr sz="1100" b="0" i="1" spc="-210" dirty="0">
                <a:solidFill>
                  <a:srgbClr val="111619"/>
                </a:solidFill>
                <a:latin typeface="Source Sans Pro Light"/>
                <a:cs typeface="Source Sans Pro Light"/>
              </a:rPr>
              <a:t>N</a:t>
            </a:r>
            <a:r>
              <a:rPr sz="3600" b="1" spc="-315" baseline="16203" dirty="0">
                <a:solidFill>
                  <a:srgbClr val="CC2028"/>
                </a:solidFill>
                <a:latin typeface="Darkmode DarkmodeOn XBold"/>
                <a:cs typeface="Darkmode DarkmodeOn XBold"/>
              </a:rPr>
              <a:t>‘</a:t>
            </a:r>
            <a:r>
              <a:rPr sz="1100" b="0" i="1" spc="-210" dirty="0">
                <a:solidFill>
                  <a:srgbClr val="111619"/>
                </a:solidFill>
                <a:latin typeface="Source Sans Pro Light"/>
                <a:cs typeface="Source Sans Pro Light"/>
              </a:rPr>
              <a:t>ous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sommes</a:t>
            </a:r>
            <a:r>
              <a:rPr sz="1100" b="0" i="1" spc="-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très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fiers</a:t>
            </a:r>
            <a:r>
              <a:rPr sz="1100" b="0" i="1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d’avoir</a:t>
            </a:r>
            <a:r>
              <a:rPr sz="1100" b="0" i="1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relevé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ce</a:t>
            </a:r>
            <a:r>
              <a:rPr sz="1100" b="0" i="1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défi</a:t>
            </a:r>
            <a:r>
              <a:rPr sz="1100" b="0" i="1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en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équipe.</a:t>
            </a:r>
            <a:r>
              <a:rPr sz="1100" b="0" i="1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Nous</a:t>
            </a:r>
            <a:r>
              <a:rPr sz="1100" b="0" i="1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avons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travaillé</a:t>
            </a:r>
            <a:r>
              <a:rPr sz="1100" b="0" i="1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sans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relâche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pour</a:t>
            </a:r>
            <a:r>
              <a:rPr sz="1100" b="0" i="1" spc="1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faire</a:t>
            </a:r>
            <a:r>
              <a:rPr sz="1100" b="0" i="1" spc="1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d’EOlife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®</a:t>
            </a:r>
            <a:r>
              <a:rPr sz="1100" b="0" spc="1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une</a:t>
            </a:r>
            <a:r>
              <a:rPr sz="1100" b="0" i="1" spc="1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technologie</a:t>
            </a:r>
            <a:r>
              <a:rPr sz="1100" b="0" i="1" spc="1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i="1" spc="1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pointe</a:t>
            </a:r>
            <a:r>
              <a:rPr sz="1100" b="0" i="1" spc="1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au</a:t>
            </a:r>
            <a:r>
              <a:rPr sz="1100" b="0" i="1" spc="1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service</a:t>
            </a:r>
            <a:r>
              <a:rPr sz="1100" b="0" i="1" spc="1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des</a:t>
            </a:r>
            <a:r>
              <a:rPr sz="1100" b="0" i="1" spc="1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professionnels</a:t>
            </a:r>
            <a:r>
              <a:rPr sz="1100" b="0" i="1" spc="1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i="1" spc="1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santé</a:t>
            </a:r>
            <a:r>
              <a:rPr sz="1100" b="0" i="1" spc="1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et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 des</a:t>
            </a:r>
            <a:r>
              <a:rPr sz="1100" b="0" i="1" spc="114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patients</a:t>
            </a:r>
            <a:r>
              <a:rPr sz="1100" b="0" i="1" spc="1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sur</a:t>
            </a:r>
            <a:r>
              <a:rPr sz="1100" b="0" i="1" spc="1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le</a:t>
            </a:r>
            <a:r>
              <a:rPr sz="1100" b="0" i="1" spc="114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territoire</a:t>
            </a:r>
            <a:r>
              <a:rPr sz="1100" b="0" i="1" spc="1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américain.</a:t>
            </a:r>
            <a:r>
              <a:rPr sz="1100" b="0" i="1" spc="1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Cette</a:t>
            </a:r>
            <a:r>
              <a:rPr sz="1100" b="0" i="1" spc="114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autorisation</a:t>
            </a:r>
            <a:r>
              <a:rPr sz="1100" b="0" i="1" spc="1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i="1" spc="1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la</a:t>
            </a:r>
            <a:r>
              <a:rPr sz="1100" b="0" i="1" spc="114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FDA</a:t>
            </a:r>
            <a:r>
              <a:rPr sz="1100" b="0" i="1" spc="1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nous</a:t>
            </a:r>
            <a:r>
              <a:rPr sz="1100" b="0" i="1" spc="1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démontre</a:t>
            </a:r>
            <a:r>
              <a:rPr sz="1100" b="0" i="1" spc="1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que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 les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efforts</a:t>
            </a:r>
            <a:r>
              <a:rPr sz="1100" b="0" i="1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paient</a:t>
            </a:r>
            <a:r>
              <a:rPr sz="1100" b="0" i="1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!</a:t>
            </a:r>
            <a:r>
              <a:rPr sz="1100" b="0" i="1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C’est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une</a:t>
            </a:r>
            <a:r>
              <a:rPr sz="1100" b="0" i="1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étape</a:t>
            </a:r>
            <a:r>
              <a:rPr sz="1100" b="0" i="1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importante</a:t>
            </a:r>
            <a:r>
              <a:rPr sz="1100" b="0" i="1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pour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Archeon,</a:t>
            </a:r>
            <a:r>
              <a:rPr sz="1100" b="0" i="1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qui</a:t>
            </a:r>
            <a:r>
              <a:rPr sz="1100" b="0" i="1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nous</a:t>
            </a:r>
            <a:r>
              <a:rPr sz="1100" b="0" i="1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ouvre</a:t>
            </a:r>
            <a:r>
              <a:rPr sz="1100" b="0" i="1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nouveaux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horizons</a:t>
            </a:r>
            <a:r>
              <a:rPr sz="1100" b="0" i="1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!</a:t>
            </a:r>
            <a:r>
              <a:rPr sz="1100" b="0" i="1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»</a:t>
            </a:r>
            <a:r>
              <a:rPr sz="1100" b="0" i="1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Valentine</a:t>
            </a:r>
            <a:r>
              <a:rPr sz="1100" b="0" i="1" spc="60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Oqda,</a:t>
            </a:r>
            <a:r>
              <a:rPr sz="1100" b="0" i="1" spc="55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Directrice</a:t>
            </a:r>
            <a:r>
              <a:rPr sz="1100" b="0" i="1" spc="60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Qualité</a:t>
            </a:r>
            <a:r>
              <a:rPr sz="1100" b="0" i="1" spc="60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et</a:t>
            </a:r>
            <a:r>
              <a:rPr sz="1100" b="0" i="1" spc="55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Affaires</a:t>
            </a:r>
            <a:r>
              <a:rPr sz="1100" b="0" i="1" spc="60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Réglementaires</a:t>
            </a:r>
            <a:r>
              <a:rPr sz="1100" b="0" i="1" spc="55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CC2028"/>
                </a:solidFill>
                <a:latin typeface="Source Sans Pro Light"/>
                <a:cs typeface="Source Sans Pro Light"/>
              </a:rPr>
              <a:t>d’Archeon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317500" y="415817"/>
            <a:ext cx="8953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111619"/>
                </a:solidFill>
                <a:latin typeface="Atlas Grotesk Medium"/>
                <a:cs typeface="Atlas Grotesk Medium"/>
              </a:rPr>
              <a:t>7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"/>
            <a:ext cx="10692003" cy="755999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895499" y="2228545"/>
            <a:ext cx="4959985" cy="788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3700"/>
              </a:lnSpc>
              <a:spcBef>
                <a:spcPts val="100"/>
              </a:spcBef>
            </a:pP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Le</a:t>
            </a:r>
            <a:r>
              <a:rPr sz="1100" b="0" spc="-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dispositif développé</a:t>
            </a:r>
            <a:r>
              <a:rPr sz="1100" b="0" spc="-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par </a:t>
            </a:r>
            <a:r>
              <a:rPr sz="1100" b="1" dirty="0">
                <a:solidFill>
                  <a:srgbClr val="E2E3E2"/>
                </a:solidFill>
                <a:latin typeface="Source Sans Pro Semibold"/>
                <a:cs typeface="Source Sans Pro Semibold"/>
              </a:rPr>
              <a:t>Archeon</a:t>
            </a:r>
            <a:r>
              <a:rPr sz="1100" b="1" spc="-5" dirty="0">
                <a:solidFill>
                  <a:srgbClr val="E2E3E2"/>
                </a:solidFill>
                <a:latin typeface="Source Sans Pro Semibold"/>
                <a:cs typeface="Source Sans Pro Semibold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Medical permet</a:t>
            </a:r>
            <a:r>
              <a:rPr sz="1100" b="0" spc="-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d’améliorer la</a:t>
            </a:r>
            <a:r>
              <a:rPr sz="1100" b="0" spc="-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qualité et</a:t>
            </a:r>
            <a:r>
              <a:rPr sz="1100" b="0" spc="-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la </a:t>
            </a:r>
            <a:r>
              <a:rPr sz="1100" b="0" spc="-10" dirty="0">
                <a:solidFill>
                  <a:srgbClr val="E2E3E2"/>
                </a:solidFill>
                <a:latin typeface="Source Sans Pro Light"/>
                <a:cs typeface="Source Sans Pro Light"/>
              </a:rPr>
              <a:t>sécurité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1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la</a:t>
            </a:r>
            <a:r>
              <a:rPr sz="1100" b="0" spc="1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1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chez</a:t>
            </a:r>
            <a:r>
              <a:rPr sz="1100" b="0" spc="1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tous</a:t>
            </a:r>
            <a:r>
              <a:rPr sz="1100" b="0" spc="1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les</a:t>
            </a:r>
            <a:r>
              <a:rPr sz="1100" b="0" spc="1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patients</a:t>
            </a:r>
            <a:r>
              <a:rPr sz="1100" b="0" spc="1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soumis</a:t>
            </a:r>
            <a:r>
              <a:rPr sz="1100" b="0" spc="1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à</a:t>
            </a:r>
            <a:r>
              <a:rPr sz="1100" b="0" spc="1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une</a:t>
            </a:r>
            <a:r>
              <a:rPr sz="1100" b="0" spc="1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1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manuelle.</a:t>
            </a:r>
            <a:r>
              <a:rPr sz="1100" b="0" spc="1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Avec</a:t>
            </a:r>
            <a:r>
              <a:rPr sz="1100" b="0" spc="1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E2E3E2"/>
                </a:solidFill>
                <a:latin typeface="Source Sans Pro Light"/>
                <a:cs typeface="Source Sans Pro Light"/>
              </a:rPr>
              <a:t>une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 formation</a:t>
            </a:r>
            <a:r>
              <a:rPr sz="1100" b="0" spc="14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adéquate,</a:t>
            </a:r>
            <a:r>
              <a:rPr sz="1100" b="0" spc="1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ce</a:t>
            </a:r>
            <a:r>
              <a:rPr sz="1100" b="0" spc="1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dispositif</a:t>
            </a:r>
            <a:r>
              <a:rPr sz="1100" b="0" spc="1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peut</a:t>
            </a:r>
            <a:r>
              <a:rPr sz="1100" b="0" spc="1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être</a:t>
            </a:r>
            <a:r>
              <a:rPr sz="1100" b="0" spc="15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rapidement</a:t>
            </a:r>
            <a:r>
              <a:rPr sz="1100" b="0" spc="1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14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facilement</a:t>
            </a:r>
            <a:r>
              <a:rPr sz="1100" b="0" spc="14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implémenté</a:t>
            </a:r>
            <a:r>
              <a:rPr sz="1100" b="0" spc="14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E2E3E2"/>
                </a:solidFill>
                <a:latin typeface="Source Sans Pro Light"/>
                <a:cs typeface="Source Sans Pro Light"/>
              </a:rPr>
              <a:t>en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 milieu</a:t>
            </a:r>
            <a:r>
              <a:rPr sz="1100" b="0" spc="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préhospitalier</a:t>
            </a:r>
            <a:r>
              <a:rPr sz="1100" b="0" spc="7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et</a:t>
            </a:r>
            <a:r>
              <a:rPr sz="1100" b="0" spc="7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E2E3E2"/>
                </a:solidFill>
                <a:latin typeface="Source Sans Pro Light"/>
                <a:cs typeface="Source Sans Pro Light"/>
              </a:rPr>
              <a:t>hospitalier.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95499" y="3801846"/>
            <a:ext cx="2323465" cy="116903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Dr.</a:t>
            </a:r>
            <a:r>
              <a:rPr sz="1100" b="0" i="1" spc="3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Joseph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Finney,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738188"/>
                </a:solidFill>
                <a:latin typeface="Source Sans Pro Light"/>
                <a:cs typeface="Source Sans Pro Light"/>
              </a:rPr>
              <a:t>MD</a:t>
            </a:r>
            <a:endParaRPr sz="1100">
              <a:latin typeface="Source Sans Pro Light"/>
              <a:cs typeface="Source Sans Pro Light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Assistant</a:t>
            </a:r>
            <a:r>
              <a:rPr sz="1100" b="0" i="1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Professor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Pediatrics</a:t>
            </a:r>
            <a:endParaRPr sz="1100">
              <a:latin typeface="Source Sans Pro Light"/>
              <a:cs typeface="Source Sans Pro Light"/>
            </a:endParaRPr>
          </a:p>
          <a:p>
            <a:pPr marL="12700" marR="5080">
              <a:lnSpc>
                <a:spcPct val="113700"/>
              </a:lnSpc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Division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Pediatric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Emergency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Medicine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Director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Emergency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Medical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Services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Washington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University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in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Saint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Louis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50" dirty="0">
                <a:solidFill>
                  <a:srgbClr val="738188"/>
                </a:solidFill>
                <a:latin typeface="Source Sans Pro Light"/>
                <a:cs typeface="Source Sans Pro Light"/>
              </a:rPr>
              <a:t>&amp;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 Saint</a:t>
            </a:r>
            <a:r>
              <a:rPr sz="1100" b="0" i="1" spc="3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Louis</a:t>
            </a:r>
            <a:r>
              <a:rPr sz="1100" b="0" i="1" spc="3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Children’s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Hospital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756824" y="3834009"/>
            <a:ext cx="6350" cy="3726179"/>
          </a:xfrm>
          <a:custGeom>
            <a:avLst/>
            <a:gdLst/>
            <a:ahLst/>
            <a:cxnLst/>
            <a:rect l="l" t="t" r="r" b="b"/>
            <a:pathLst>
              <a:path w="6350" h="3726179">
                <a:moveTo>
                  <a:pt x="6350" y="0"/>
                </a:moveTo>
                <a:lnTo>
                  <a:pt x="0" y="0"/>
                </a:lnTo>
                <a:lnTo>
                  <a:pt x="0" y="3725995"/>
                </a:lnTo>
                <a:lnTo>
                  <a:pt x="6350" y="3725995"/>
                </a:lnTo>
                <a:lnTo>
                  <a:pt x="6350" y="0"/>
                </a:lnTo>
                <a:close/>
              </a:path>
            </a:pathLst>
          </a:custGeom>
          <a:solidFill>
            <a:srgbClr val="EF4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885300" y="1951361"/>
            <a:ext cx="1962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5" dirty="0">
                <a:solidFill>
                  <a:srgbClr val="FBAA2B"/>
                </a:solidFill>
                <a:latin typeface="Darkmode DarkmodeOn XBold"/>
                <a:cs typeface="Darkmode DarkmodeOn XBold"/>
              </a:rPr>
              <a:t>‘‘</a:t>
            </a:r>
            <a:endParaRPr sz="2400">
              <a:latin typeface="Darkmode DarkmodeOn XBold"/>
              <a:cs typeface="Darkmode DarkmodeOn XBold"/>
            </a:endParaRPr>
          </a:p>
        </p:txBody>
      </p:sp>
      <p:sp>
        <p:nvSpPr>
          <p:cNvPr id="7" name="object 7"/>
          <p:cNvSpPr txBox="1"/>
          <p:nvPr/>
        </p:nvSpPr>
        <p:spPr>
          <a:xfrm rot="10800000">
            <a:off x="7580219" y="2783321"/>
            <a:ext cx="34940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65"/>
              </a:lnSpc>
            </a:pPr>
            <a:r>
              <a:rPr sz="2400" b="1" spc="-25" dirty="0">
                <a:solidFill>
                  <a:srgbClr val="FBAA2B"/>
                </a:solidFill>
                <a:latin typeface="Darkmode DarkmodeOn XBold"/>
                <a:cs typeface="Darkmode DarkmodeOn XBold"/>
              </a:rPr>
              <a:t>‘‘</a:t>
            </a:r>
            <a:endParaRPr sz="2400">
              <a:latin typeface="Darkmode DarkmodeOn XBold"/>
              <a:cs typeface="Darkmode DarkmodeOn XBol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895499" y="5410945"/>
            <a:ext cx="2847340" cy="1169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19810">
              <a:lnSpc>
                <a:spcPct val="113700"/>
              </a:lnSpc>
              <a:spcBef>
                <a:spcPts val="100"/>
              </a:spcBef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Dr.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Fahd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Ahmad,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MD,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0" dirty="0">
                <a:solidFill>
                  <a:srgbClr val="738188"/>
                </a:solidFill>
                <a:latin typeface="Source Sans Pro Light"/>
                <a:cs typeface="Source Sans Pro Light"/>
              </a:rPr>
              <a:t>MSCI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 Associate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Professor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Pediatrics</a:t>
            </a:r>
            <a:endParaRPr sz="1100">
              <a:latin typeface="Source Sans Pro Light"/>
              <a:cs typeface="Source Sans Pro Light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Division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Pediatric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Emergency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Medicine</a:t>
            </a:r>
            <a:endParaRPr sz="1100">
              <a:latin typeface="Source Sans Pro Light"/>
              <a:cs typeface="Source Sans Pro Light"/>
            </a:endParaRPr>
          </a:p>
          <a:p>
            <a:pPr marL="12700" marR="5080">
              <a:lnSpc>
                <a:spcPct val="113700"/>
              </a:lnSpc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Director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Research,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Associate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Fellowship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Director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Washington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University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in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St.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Louis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50" dirty="0">
                <a:solidFill>
                  <a:srgbClr val="738188"/>
                </a:solidFill>
                <a:latin typeface="Source Sans Pro Light"/>
                <a:cs typeface="Source Sans Pro Light"/>
              </a:rPr>
              <a:t>&amp;</a:t>
            </a:r>
            <a:endParaRPr sz="1100">
              <a:latin typeface="Source Sans Pro Light"/>
              <a:cs typeface="Source Sans Pro Light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St.</a:t>
            </a:r>
            <a:r>
              <a:rPr sz="1100" b="0" i="1" spc="3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Louis</a:t>
            </a:r>
            <a:r>
              <a:rPr sz="1100" b="0" i="1" spc="3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Children’s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Hospital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9349" y="408617"/>
            <a:ext cx="9969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FFFFFF"/>
                </a:solidFill>
                <a:latin typeface="Atlas Grotesk Medium"/>
                <a:cs typeface="Atlas Grotesk Medium"/>
              </a:rPr>
              <a:t>8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 marR="5080">
              <a:lnSpc>
                <a:spcPct val="100000"/>
              </a:lnSpc>
              <a:spcBef>
                <a:spcPts val="100"/>
              </a:spcBef>
            </a:pPr>
            <a:r>
              <a:rPr spc="-35" dirty="0"/>
              <a:t>L’expertise</a:t>
            </a:r>
            <a:r>
              <a:rPr spc="-20" dirty="0"/>
              <a:t> </a:t>
            </a:r>
            <a:r>
              <a:rPr dirty="0"/>
              <a:t>de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spc="-25" dirty="0"/>
              <a:t>ventilation </a:t>
            </a:r>
            <a:r>
              <a:rPr dirty="0"/>
              <a:t>entre</a:t>
            </a:r>
            <a:r>
              <a:rPr spc="-70" dirty="0"/>
              <a:t> </a:t>
            </a:r>
            <a:r>
              <a:rPr dirty="0"/>
              <a:t>leurs</a:t>
            </a:r>
            <a:r>
              <a:rPr spc="-70" dirty="0"/>
              <a:t> </a:t>
            </a:r>
            <a:r>
              <a:rPr spc="-10" dirty="0"/>
              <a:t>mains</a:t>
            </a:r>
            <a:r>
              <a:rPr spc="-10" dirty="0">
                <a:solidFill>
                  <a:srgbClr val="CC2028"/>
                </a:solidFill>
              </a:rPr>
              <a:t>.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359994" y="1400403"/>
            <a:ext cx="9972040" cy="5727700"/>
            <a:chOff x="359994" y="1400403"/>
            <a:chExt cx="9972040" cy="57277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59998" y="2300401"/>
              <a:ext cx="2406599" cy="48276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80008" y="1400403"/>
              <a:ext cx="3252000" cy="263160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9994" y="2321407"/>
              <a:ext cx="4091990" cy="29591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80008" y="4104005"/>
              <a:ext cx="3252000" cy="3014992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0317500" y="415817"/>
            <a:ext cx="10033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FFFFFF"/>
                </a:solidFill>
                <a:latin typeface="Atlas Grotesk Medium"/>
                <a:cs typeface="Atlas Grotesk Medium"/>
              </a:rPr>
              <a:t>9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1739</Words>
  <Application>Microsoft Office PowerPoint</Application>
  <PresentationFormat>Personnalisé</PresentationFormat>
  <Paragraphs>132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1" baseType="lpstr">
      <vt:lpstr>Atlas Grotesk Medium</vt:lpstr>
      <vt:lpstr>Darkmode DarkmodeOn</vt:lpstr>
      <vt:lpstr>Darkmode DarkmodeOn Black</vt:lpstr>
      <vt:lpstr>Darkmode DarkmodeOn XBold</vt:lpstr>
      <vt:lpstr>Source Sans Pro</vt:lpstr>
      <vt:lpstr>Source Sans Pro Light</vt:lpstr>
      <vt:lpstr>Source Sans Pro Semibold</vt:lpstr>
      <vt:lpstr>Times New Roman</vt:lpstr>
      <vt:lpstr>Office Theme</vt:lpstr>
      <vt:lpstr>Présentation PowerPoint</vt:lpstr>
      <vt:lpstr>Spécialiste de la ventilation de haute performance.</vt:lpstr>
      <vt:lpstr>La révolution par l’innovation.</vt:lpstr>
      <vt:lpstr>L’urgence d’une ventilation de haute performance.</vt:lpstr>
      <vt:lpstr>EOlife® une technologie révolutionnaire.</vt:lpstr>
      <vt:lpstr>Présentation PowerPoint</vt:lpstr>
      <vt:lpstr>EOLIFE® REÇOIT LA ‘‘FDA CLEARANCE’’.</vt:lpstr>
      <vt:lpstr>Présentation PowerPoint</vt:lpstr>
      <vt:lpstr>L’expertise de la ventilation entre leurs mains.</vt:lpstr>
      <vt:lpstr>Dispositif médical Outil de formation</vt:lpstr>
      <vt:lpstr>Références.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Emmanuel Mora Corral</cp:lastModifiedBy>
  <cp:revision>2</cp:revision>
  <dcterms:created xsi:type="dcterms:W3CDTF">2023-11-24T10:52:29Z</dcterms:created>
  <dcterms:modified xsi:type="dcterms:W3CDTF">2023-11-24T11:25:12Z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2023-04-12T00:00:00Z</vt:filetime>
  </property>
  <property fmtid="{D5CDD505-2E9C-101B-9397-08002B2CF9AE}" pid="3" name="Creator">
    <vt:lpwstr>Adobe InDesign 18.2 (Windows)</vt:lpwstr>
  </property>
  <property fmtid="{D5CDD505-2E9C-101B-9397-08002B2CF9AE}" pid="4" name="LastSaved">
    <vt:filetime>2023-11-24T00:00:00Z</vt:filetime>
  </property>
  <property fmtid="{D5CDD505-2E9C-101B-9397-08002B2CF9AE}" pid="5" name="Producer">
    <vt:lpwstr>Adobe PDF Library 17.0</vt:lpwstr>
  </property>
</Properties>
</file>